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9"/>
  </p:notesMasterIdLst>
  <p:sldIdLst>
    <p:sldId id="256" r:id="rId2"/>
    <p:sldId id="260" r:id="rId3"/>
    <p:sldId id="370" r:id="rId4"/>
    <p:sldId id="689" r:id="rId5"/>
    <p:sldId id="691" r:id="rId6"/>
    <p:sldId id="696" r:id="rId7"/>
    <p:sldId id="372" r:id="rId8"/>
    <p:sldId id="688" r:id="rId9"/>
    <p:sldId id="697" r:id="rId10"/>
    <p:sldId id="258" r:id="rId11"/>
    <p:sldId id="269" r:id="rId12"/>
    <p:sldId id="698" r:id="rId13"/>
    <p:sldId id="276" r:id="rId14"/>
    <p:sldId id="700" r:id="rId15"/>
    <p:sldId id="701" r:id="rId16"/>
    <p:sldId id="281" r:id="rId17"/>
    <p:sldId id="692" r:id="rId18"/>
    <p:sldId id="693" r:id="rId19"/>
    <p:sldId id="277" r:id="rId20"/>
    <p:sldId id="280" r:id="rId21"/>
    <p:sldId id="350" r:id="rId22"/>
    <p:sldId id="262" r:id="rId23"/>
    <p:sldId id="263" r:id="rId24"/>
    <p:sldId id="347" r:id="rId25"/>
    <p:sldId id="348" r:id="rId26"/>
    <p:sldId id="349" r:id="rId27"/>
    <p:sldId id="264" r:id="rId28"/>
    <p:sldId id="694" r:id="rId29"/>
    <p:sldId id="265" r:id="rId30"/>
    <p:sldId id="270" r:id="rId31"/>
    <p:sldId id="271" r:id="rId32"/>
    <p:sldId id="343" r:id="rId33"/>
    <p:sldId id="344" r:id="rId34"/>
    <p:sldId id="278" r:id="rId35"/>
    <p:sldId id="272" r:id="rId36"/>
    <p:sldId id="273" r:id="rId37"/>
    <p:sldId id="274" r:id="rId38"/>
    <p:sldId id="275" r:id="rId39"/>
    <p:sldId id="684" r:id="rId40"/>
    <p:sldId id="685" r:id="rId41"/>
    <p:sldId id="686" r:id="rId42"/>
    <p:sldId id="259" r:id="rId43"/>
    <p:sldId id="341" r:id="rId44"/>
    <p:sldId id="342" r:id="rId45"/>
    <p:sldId id="266" r:id="rId46"/>
    <p:sldId id="703" r:id="rId47"/>
    <p:sldId id="328" r:id="rId4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09888-67C3-4C73-8EBA-12E2B4E2A3EE}" type="datetimeFigureOut">
              <a:rPr lang="ru-RU" smtClean="0"/>
              <a:pPr/>
              <a:t>16.09.2020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0A14-3B14-4B6E-98E8-481FD1EB017D}" type="slidenum">
              <a:rPr lang="ru-RU" smtClean="0"/>
              <a:pPr/>
              <a:t>‹#›</a:t>
            </a:fld>
            <a:endParaRPr lang="ru-RU"/>
          </a:p>
        </p:txBody>
      </p:sp>
    </p:spTree>
    <p:extLst>
      <p:ext uri="{BB962C8B-B14F-4D97-AF65-F5344CB8AC3E}">
        <p14:creationId xmlns:p14="http://schemas.microsoft.com/office/powerpoint/2010/main" val="115213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begin by reviewing the components:</a:t>
            </a:r>
            <a:r>
              <a:rPr lang="en-US" baseline="0" dirty="0"/>
              <a:t> </a:t>
            </a:r>
            <a:r>
              <a:rPr lang="en-US" dirty="0"/>
              <a:t>1 = dendrites 2 =</a:t>
            </a:r>
            <a:r>
              <a:rPr lang="en-US" baseline="0" dirty="0"/>
              <a:t> nucleus 3= axon  4= axon hillock  5 = cell body</a:t>
            </a:r>
          </a:p>
          <a:p>
            <a:r>
              <a:rPr lang="en-US" baseline="0" dirty="0"/>
              <a:t>Explain that today’s lesson will talk about events that occur INSIDE the neuron’s membrane and OUTSIDE the neuron’s membrane. (Show them on the diagram where these areas are located.)</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642F130-B5C9-43E8-9FD5-218E80F41E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DDFC2C-3229-4D57-AB8B-F40C0A21683E}" type="slidenum">
              <a:rPr lang="en-US" altLang="ru-RU">
                <a:latin typeface="Arial" panose="020B0604020202020204" pitchFamily="34" charset="0"/>
              </a:rPr>
              <a:pPr>
                <a:spcBef>
                  <a:spcPct val="0"/>
                </a:spcBef>
              </a:pPr>
              <a:t>13</a:t>
            </a:fld>
            <a:endParaRPr lang="en-US" altLang="ru-RU">
              <a:latin typeface="Arial" panose="020B0604020202020204" pitchFamily="34" charset="0"/>
            </a:endParaRPr>
          </a:p>
        </p:txBody>
      </p:sp>
      <p:sp>
        <p:nvSpPr>
          <p:cNvPr id="56323" name="Rectangle 2">
            <a:extLst>
              <a:ext uri="{FF2B5EF4-FFF2-40B4-BE49-F238E27FC236}">
                <a16:creationId xmlns:a16="http://schemas.microsoft.com/office/drawing/2014/main" id="{2D65BF8A-44CD-4FBE-86DA-855D7569C5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32680407-307D-4EB6-A8CC-CE509E0673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1" name="Shape 3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4F85E5E-D077-42AE-A6BD-33968FFF72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24DC0D-AC70-4C69-A7C6-B7542CE61A25}" type="slidenum">
              <a:rPr lang="en-US" altLang="ru-RU">
                <a:latin typeface="Arial" panose="020B0604020202020204" pitchFamily="34" charset="0"/>
              </a:rPr>
              <a:pPr>
                <a:spcBef>
                  <a:spcPct val="0"/>
                </a:spcBef>
              </a:pPr>
              <a:t>16</a:t>
            </a:fld>
            <a:endParaRPr lang="en-US" altLang="ru-RU">
              <a:latin typeface="Arial" panose="020B0604020202020204" pitchFamily="34" charset="0"/>
            </a:endParaRPr>
          </a:p>
        </p:txBody>
      </p:sp>
      <p:sp>
        <p:nvSpPr>
          <p:cNvPr id="64515" name="Rectangle 2">
            <a:extLst>
              <a:ext uri="{FF2B5EF4-FFF2-40B4-BE49-F238E27FC236}">
                <a16:creationId xmlns:a16="http://schemas.microsoft.com/office/drawing/2014/main" id="{EB5E16DF-4D48-4455-832F-005B76630C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BE2E92A4-8571-4C09-B4A7-6190301213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A11A6E8-6D87-4F7A-B809-C36465F963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2125F76B-D092-49DE-A134-3D9BD6A56D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D808144-843B-40A0-B6EE-12C6177AB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D27AA3-2B91-4475-9050-884F71C5BF51}" type="slidenum">
              <a:rPr lang="en-US" altLang="ru-RU">
                <a:latin typeface="Times" panose="02020603050405020304" pitchFamily="18" charset="0"/>
              </a:rPr>
              <a:pPr>
                <a:spcBef>
                  <a:spcPct val="0"/>
                </a:spcBef>
              </a:pPr>
              <a:t>4</a:t>
            </a:fld>
            <a:endParaRPr lang="en-US" altLang="ru-RU">
              <a:latin typeface="Times" panose="02020603050405020304" pitchFamily="18" charset="0"/>
            </a:endParaRPr>
          </a:p>
        </p:txBody>
      </p:sp>
      <p:sp>
        <p:nvSpPr>
          <p:cNvPr id="37891" name="Rectangle 2">
            <a:extLst>
              <a:ext uri="{FF2B5EF4-FFF2-40B4-BE49-F238E27FC236}">
                <a16:creationId xmlns:a16="http://schemas.microsoft.com/office/drawing/2014/main" id="{1C5A3E36-57C0-4F01-8ECE-C3CE0115FD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828F6AB1-76DA-4970-A674-0144A20A2C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AF9DD68-811C-4A61-92EA-8119718A72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14D935-6519-4B50-A471-01FFAEFCCEC4}" type="slidenum">
              <a:rPr lang="en-US" altLang="ru-RU">
                <a:latin typeface="Times" panose="02020603050405020304" pitchFamily="18" charset="0"/>
              </a:rPr>
              <a:pPr>
                <a:spcBef>
                  <a:spcPct val="0"/>
                </a:spcBef>
              </a:pPr>
              <a:t>5</a:t>
            </a:fld>
            <a:endParaRPr lang="en-US" altLang="ru-RU">
              <a:latin typeface="Times" panose="02020603050405020304" pitchFamily="18" charset="0"/>
            </a:endParaRPr>
          </a:p>
        </p:txBody>
      </p:sp>
      <p:sp>
        <p:nvSpPr>
          <p:cNvPr id="48131" name="Rectangle 2">
            <a:extLst>
              <a:ext uri="{FF2B5EF4-FFF2-40B4-BE49-F238E27FC236}">
                <a16:creationId xmlns:a16="http://schemas.microsoft.com/office/drawing/2014/main" id="{C3C7DEDB-40DE-4E27-A923-6DC600644C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F6C5C4EE-B054-4A71-B5D8-DE077FAB6A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students write</a:t>
            </a:r>
            <a:r>
              <a:rPr lang="en-US" baseline="0" dirty="0"/>
              <a:t> out a description of a resting potential on a note card or piece of paper. They will likely want you to show the video a couple of times. When they have their description, ask them to trade with someone. Play the video one last time asking the card holders to correct any misinformation that is written. Return the card to the owner.</a:t>
            </a:r>
          </a:p>
          <a:p>
            <a:endParaRPr lang="en-US" baseline="0" dirty="0"/>
          </a:p>
          <a:p>
            <a:r>
              <a:rPr lang="en-US" baseline="0" dirty="0"/>
              <a:t>Resting potential = -70 mV  Negatively charged proteins inside the cell are too large to move through resulting in an overall negative charge. Potassium moves out through the channels resulting in more positive external environment. Na/K pumps move sodium out and potassium </a:t>
            </a:r>
            <a:r>
              <a:rPr lang="en-US" baseline="0" dirty="0">
                <a:solidFill>
                  <a:srgbClr val="FF0000"/>
                </a:solidFill>
              </a:rPr>
              <a:t>out.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14BF5BA-E7F6-49B4-86B0-93CDF9F80C53}"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F8BA0C3-6123-4D60-8B77-D4D9C21B9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F20EF2-4C8B-4901-9E4B-ACDDCECB0C00}" type="slidenum">
              <a:rPr lang="en-US" altLang="ru-RU">
                <a:latin typeface="Arial" panose="020B0604020202020204" pitchFamily="34" charset="0"/>
              </a:rPr>
              <a:pPr>
                <a:spcBef>
                  <a:spcPct val="0"/>
                </a:spcBef>
              </a:pPr>
              <a:t>8</a:t>
            </a:fld>
            <a:endParaRPr lang="en-US" altLang="ru-RU">
              <a:latin typeface="Arial" panose="020B0604020202020204" pitchFamily="34" charset="0"/>
            </a:endParaRPr>
          </a:p>
        </p:txBody>
      </p:sp>
      <p:sp>
        <p:nvSpPr>
          <p:cNvPr id="44035" name="Rectangle 2">
            <a:extLst>
              <a:ext uri="{FF2B5EF4-FFF2-40B4-BE49-F238E27FC236}">
                <a16:creationId xmlns:a16="http://schemas.microsoft.com/office/drawing/2014/main" id="{EB82A4B2-AEFC-4FC7-BA2D-CA7ECC151F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35491174-C921-45E9-9698-A557894978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1A9053-A326-4430-B4BF-B8FB6B6AEF2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D493FE1-457C-45A3-B135-F59BB818E0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51D623E-57AC-42D8-8ED8-BCB88A8C8738}"/>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5" name="Нижний колонтитул 4">
            <a:extLst>
              <a:ext uri="{FF2B5EF4-FFF2-40B4-BE49-F238E27FC236}">
                <a16:creationId xmlns:a16="http://schemas.microsoft.com/office/drawing/2014/main" id="{C27F143D-068E-437E-B04A-B3383014D1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13AC87B-F56D-4FFA-B0CB-3D4E3B9108A8}"/>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416099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7A4927-D221-4FD3-AA4A-44701449DCB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8CC228C-BE4E-44D1-B756-A1AE08AF898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9A1960-1727-4DB3-BEF3-CBBCA6894E78}"/>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5" name="Нижний колонтитул 4">
            <a:extLst>
              <a:ext uri="{FF2B5EF4-FFF2-40B4-BE49-F238E27FC236}">
                <a16:creationId xmlns:a16="http://schemas.microsoft.com/office/drawing/2014/main" id="{2154F949-D67D-4090-94B3-BEB8D42D5D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E02073-8F9B-4BA7-9FBF-F4F4F7737D37}"/>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195461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C48D120-5F21-41EA-AF18-8DC6D210CB4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4BEB6AD-FD94-47E4-9945-9659B26E3CB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5A1C76-68EB-45A7-AD10-C06491A2EB6D}"/>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5" name="Нижний колонтитул 4">
            <a:extLst>
              <a:ext uri="{FF2B5EF4-FFF2-40B4-BE49-F238E27FC236}">
                <a16:creationId xmlns:a16="http://schemas.microsoft.com/office/drawing/2014/main" id="{1073AB7F-131E-4593-9066-EB58F019DC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B925E5C-F795-46F2-A49C-C927D5BE4ABE}"/>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192229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E8FBF2-EDD6-4B60-9447-11BA4511E13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5707AE8-013A-4897-B4BB-2ECB05FAF25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445FF3-9BA0-4845-9BD6-67A1997ECB61}"/>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5" name="Нижний колонтитул 4">
            <a:extLst>
              <a:ext uri="{FF2B5EF4-FFF2-40B4-BE49-F238E27FC236}">
                <a16:creationId xmlns:a16="http://schemas.microsoft.com/office/drawing/2014/main" id="{4FB1FB8D-AD2C-4F56-A2D7-0AF85E09E67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EB83489-517B-4A5E-B42C-DED1B2ECE3C3}"/>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44369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C26232-AFAD-4CD0-AC1B-F00FE2CAF96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6809627-7E90-4A01-B4F3-89FE4EA662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C313A3D-073A-41FB-AEA3-482803B6B665}"/>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5" name="Нижний колонтитул 4">
            <a:extLst>
              <a:ext uri="{FF2B5EF4-FFF2-40B4-BE49-F238E27FC236}">
                <a16:creationId xmlns:a16="http://schemas.microsoft.com/office/drawing/2014/main" id="{DB945D9B-2893-4905-A1F4-3694E29A62D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9CC9B86-9F59-48CB-92F1-15A1A96F34C6}"/>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91981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35FE0-C76A-41E4-8187-5C1C7232D4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0A779B2-B80C-4CD0-AE8B-A8DFEE4F499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FA126B5-7487-4448-853E-637BC7B1AF9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7B547E0-2021-4ECA-B9B1-59C53406F2D0}"/>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6" name="Нижний колонтитул 5">
            <a:extLst>
              <a:ext uri="{FF2B5EF4-FFF2-40B4-BE49-F238E27FC236}">
                <a16:creationId xmlns:a16="http://schemas.microsoft.com/office/drawing/2014/main" id="{061A54C7-BF29-4628-9BF0-C388BB9CF24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1F6F790-2FC9-4C48-B4FD-8EC9D21302D8}"/>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210244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A8AE1D-5D1D-4100-AC9A-FAAC76010E8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0DF0D9D-432A-4E4D-8077-0493717FBF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5E993C8-5681-4F9A-A873-C3D95AF824D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A431009-80A1-4607-AE0D-F474DAF75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FACDE18-2716-4641-A4AE-6AA8C438069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3069B46-6ABA-4FE2-A72E-C8ECA8DD209E}"/>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8" name="Нижний колонтитул 7">
            <a:extLst>
              <a:ext uri="{FF2B5EF4-FFF2-40B4-BE49-F238E27FC236}">
                <a16:creationId xmlns:a16="http://schemas.microsoft.com/office/drawing/2014/main" id="{B1786269-CABE-4D2F-A864-721EC8AA7AA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30967BD-0049-471F-BAF2-9E7077962170}"/>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80045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08E8CE-CFF0-4438-B12B-CBE2D126A78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2F16107-68E5-4ACA-BBB5-AF1B619FB6EE}"/>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4" name="Нижний колонтитул 3">
            <a:extLst>
              <a:ext uri="{FF2B5EF4-FFF2-40B4-BE49-F238E27FC236}">
                <a16:creationId xmlns:a16="http://schemas.microsoft.com/office/drawing/2014/main" id="{2D12BAA1-ED45-4A06-B125-7B0A9BF1BE4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A0D4802-B95A-4B5D-A2DD-33D277D9F779}"/>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179954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9684533-EDEA-45C2-8CD4-7A67B9C62749}"/>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3" name="Нижний колонтитул 2">
            <a:extLst>
              <a:ext uri="{FF2B5EF4-FFF2-40B4-BE49-F238E27FC236}">
                <a16:creationId xmlns:a16="http://schemas.microsoft.com/office/drawing/2014/main" id="{3934036D-2E82-457B-AF68-983A7C12706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1F7B562-1C03-49B5-BC65-A2EEB60C387E}"/>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390200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6E1745-DFCA-4B93-B8F9-53CB853688C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9F3182F-74B9-4EAF-9C48-CAAC0818D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13C9646-EC02-4051-AC62-D946C2A6B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F161FAB-DFA1-40D6-AE9F-F984B452DA90}"/>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6" name="Нижний колонтитул 5">
            <a:extLst>
              <a:ext uri="{FF2B5EF4-FFF2-40B4-BE49-F238E27FC236}">
                <a16:creationId xmlns:a16="http://schemas.microsoft.com/office/drawing/2014/main" id="{A4ADB1DD-3B78-4862-A7C3-8A1FDD35C1C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24A7191-D36B-45EE-9A0C-EA74CE070CF7}"/>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212214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5C9173-9554-478B-94F2-5A28FB4B19F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93341F1-19A8-4F81-A4EB-0D0FA44890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99CC52-DAA8-4778-87FE-ED56DFAAC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CB20E44-8D78-4DB6-840C-E76D2C96E255}"/>
              </a:ext>
            </a:extLst>
          </p:cNvPr>
          <p:cNvSpPr>
            <a:spLocks noGrp="1"/>
          </p:cNvSpPr>
          <p:nvPr>
            <p:ph type="dt" sz="half" idx="10"/>
          </p:nvPr>
        </p:nvSpPr>
        <p:spPr/>
        <p:txBody>
          <a:bodyPr/>
          <a:lstStyle/>
          <a:p>
            <a:fld id="{8935B63D-5590-432C-ACB6-BCECD81309A5}" type="datetimeFigureOut">
              <a:rPr lang="ru-RU" smtClean="0"/>
              <a:pPr/>
              <a:t>16.09.2020</a:t>
            </a:fld>
            <a:endParaRPr lang="ru-RU"/>
          </a:p>
        </p:txBody>
      </p:sp>
      <p:sp>
        <p:nvSpPr>
          <p:cNvPr id="6" name="Нижний колонтитул 5">
            <a:extLst>
              <a:ext uri="{FF2B5EF4-FFF2-40B4-BE49-F238E27FC236}">
                <a16:creationId xmlns:a16="http://schemas.microsoft.com/office/drawing/2014/main" id="{B9713EE7-A496-4C6F-83B7-0983A8AD98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8FBC88-895E-4FC9-A3B6-D7EB1653A891}"/>
              </a:ext>
            </a:extLst>
          </p:cNvPr>
          <p:cNvSpPr>
            <a:spLocks noGrp="1"/>
          </p:cNvSpPr>
          <p:nvPr>
            <p:ph type="sldNum" sz="quarter" idx="12"/>
          </p:nvPr>
        </p:nvSpPr>
        <p:spPr/>
        <p:txBody>
          <a:bodyPr/>
          <a:lstStyle/>
          <a:p>
            <a:fld id="{6EED4D57-8668-4DCD-A2E6-959FB9BCACB3}" type="slidenum">
              <a:rPr lang="ru-RU" smtClean="0"/>
              <a:pPr/>
              <a:t>‹#›</a:t>
            </a:fld>
            <a:endParaRPr lang="ru-RU"/>
          </a:p>
        </p:txBody>
      </p:sp>
    </p:spTree>
    <p:extLst>
      <p:ext uri="{BB962C8B-B14F-4D97-AF65-F5344CB8AC3E}">
        <p14:creationId xmlns:p14="http://schemas.microsoft.com/office/powerpoint/2010/main" val="35062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CA6970-6E26-48F6-A26A-61EDC4D5B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39DC13C-B5C6-4D4B-A002-568D4CBBAD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ADB4B6-801E-4D84-BC15-3FF1032302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5B63D-5590-432C-ACB6-BCECD81309A5}" type="datetimeFigureOut">
              <a:rPr lang="ru-RU" smtClean="0"/>
              <a:pPr/>
              <a:t>16.09.2020</a:t>
            </a:fld>
            <a:endParaRPr lang="ru-RU"/>
          </a:p>
        </p:txBody>
      </p:sp>
      <p:sp>
        <p:nvSpPr>
          <p:cNvPr id="5" name="Нижний колонтитул 4">
            <a:extLst>
              <a:ext uri="{FF2B5EF4-FFF2-40B4-BE49-F238E27FC236}">
                <a16:creationId xmlns:a16="http://schemas.microsoft.com/office/drawing/2014/main" id="{D62EF421-7BCF-4979-88CE-F4BB69621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2DC8D42-BA14-4320-92B0-DB6DF7AE9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D4D57-8668-4DCD-A2E6-959FB9BCACB3}" type="slidenum">
              <a:rPr lang="ru-RU" smtClean="0"/>
              <a:pPr/>
              <a:t>‹#›</a:t>
            </a:fld>
            <a:endParaRPr lang="ru-RU"/>
          </a:p>
        </p:txBody>
      </p:sp>
    </p:spTree>
    <p:extLst>
      <p:ext uri="{BB962C8B-B14F-4D97-AF65-F5344CB8AC3E}">
        <p14:creationId xmlns:p14="http://schemas.microsoft.com/office/powerpoint/2010/main" val="10551402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rainfacts.org/Brain-Basics/Cell-Communication/Articles/2014/Image-of-the-Week-Speeding-Up-Brain-Signal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searchers Provide More Evidence That a Blood Test Can Detect the Risk of  Alzheimer's | BioSpace">
            <a:extLst>
              <a:ext uri="{FF2B5EF4-FFF2-40B4-BE49-F238E27FC236}">
                <a16:creationId xmlns:a16="http://schemas.microsoft.com/office/drawing/2014/main" id="{06F6AA6B-E257-4F40-AF9F-A3434370F2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63" r="17453"/>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Подзаголовок 2">
            <a:extLst>
              <a:ext uri="{FF2B5EF4-FFF2-40B4-BE49-F238E27FC236}">
                <a16:creationId xmlns:a16="http://schemas.microsoft.com/office/drawing/2014/main" id="{92DB7799-AC81-4FF7-A7EC-09EACC373704}"/>
              </a:ext>
            </a:extLst>
          </p:cNvPr>
          <p:cNvSpPr>
            <a:spLocks noGrp="1"/>
          </p:cNvSpPr>
          <p:nvPr>
            <p:ph type="subTitle" idx="1"/>
          </p:nvPr>
        </p:nvSpPr>
        <p:spPr>
          <a:xfrm>
            <a:off x="481029" y="5606024"/>
            <a:ext cx="4023359" cy="1208141"/>
          </a:xfrm>
        </p:spPr>
        <p:txBody>
          <a:bodyPr>
            <a:normAutofit/>
          </a:bodyPr>
          <a:lstStyle/>
          <a:p>
            <a:pPr algn="l"/>
            <a:endParaRPr lang="ru-RU" sz="1700" dirty="0"/>
          </a:p>
          <a:p>
            <a:pPr algn="l"/>
            <a:r>
              <a:rPr lang="en-US" sz="2800" b="1" i="0" dirty="0" err="1">
                <a:effectLst/>
                <a:latin typeface="Times New Roman" panose="02020603050405020304" pitchFamily="18" charset="0"/>
                <a:cs typeface="Times New Roman" panose="02020603050405020304" pitchFamily="18" charset="0"/>
              </a:rPr>
              <a:t>Serikbolova</a:t>
            </a:r>
            <a:r>
              <a:rPr lang="en-US" sz="2800" b="1" i="0" dirty="0">
                <a:effectLst/>
                <a:latin typeface="Times New Roman" panose="02020603050405020304" pitchFamily="18" charset="0"/>
                <a:cs typeface="Times New Roman" panose="02020603050405020304" pitchFamily="18" charset="0"/>
              </a:rPr>
              <a:t> </a:t>
            </a:r>
            <a:r>
              <a:rPr lang="en-US" sz="2800" b="1" i="0" dirty="0" err="1">
                <a:effectLst/>
                <a:latin typeface="Times New Roman" panose="02020603050405020304" pitchFamily="18" charset="0"/>
                <a:cs typeface="Times New Roman" panose="02020603050405020304" pitchFamily="18" charset="0"/>
              </a:rPr>
              <a:t>Al’bina</a:t>
            </a:r>
            <a:endParaRPr lang="ru-RU" sz="2800" b="1" dirty="0">
              <a:latin typeface="Times New Roman" panose="02020603050405020304" pitchFamily="18" charset="0"/>
              <a:cs typeface="Times New Roman" panose="02020603050405020304" pitchFamily="18" charset="0"/>
            </a:endParaRP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Прямоугольник 4">
            <a:extLst>
              <a:ext uri="{FF2B5EF4-FFF2-40B4-BE49-F238E27FC236}">
                <a16:creationId xmlns:a16="http://schemas.microsoft.com/office/drawing/2014/main" id="{C53457B6-FA9A-49F6-97AB-4748F08BC71F}"/>
              </a:ext>
            </a:extLst>
          </p:cNvPr>
          <p:cNvSpPr/>
          <p:nvPr/>
        </p:nvSpPr>
        <p:spPr>
          <a:xfrm>
            <a:off x="739579" y="625683"/>
            <a:ext cx="7938052" cy="3477875"/>
          </a:xfrm>
          <a:prstGeom prst="rect">
            <a:avLst/>
          </a:prstGeom>
        </p:spPr>
        <p:txBody>
          <a:bodyPr wrap="square">
            <a:spAutoFit/>
          </a:bodyPr>
          <a:lstStyle/>
          <a:p>
            <a:pPr algn="l"/>
            <a:endParaRPr lang="ru-RU" sz="4400" dirty="0"/>
          </a:p>
          <a:p>
            <a:pPr algn="ctr"/>
            <a:r>
              <a:rPr lang="en-US" sz="4400" b="1" i="0" dirty="0">
                <a:effectLst/>
                <a:latin typeface="Times New Roman" panose="02020603050405020304" pitchFamily="18" charset="0"/>
                <a:cs typeface="Times New Roman" panose="02020603050405020304" pitchFamily="18" charset="0"/>
              </a:rPr>
              <a:t>Biophysics of nervous System Electrophysiology of Neurons Synapses</a:t>
            </a:r>
            <a:r>
              <a:rPr lang="en-US" sz="4400" b="1" dirty="0">
                <a:latin typeface="Times New Roman" panose="02020603050405020304" pitchFamily="18" charset="0"/>
                <a:cs typeface="Times New Roman" panose="02020603050405020304" pitchFamily="18" charset="0"/>
              </a:rPr>
              <a:t>. Integration. EEG </a:t>
            </a:r>
            <a:br>
              <a:rPr lang="ru-RU" sz="4400" b="1" dirty="0">
                <a:latin typeface="Times New Roman" panose="02020603050405020304" pitchFamily="18" charset="0"/>
                <a:cs typeface="Times New Roman" panose="02020603050405020304" pitchFamily="18" charset="0"/>
              </a:rPr>
            </a:br>
            <a:endParaRPr lang="ru-RU"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9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2006204" y="375047"/>
            <a:ext cx="8179593" cy="1518046"/>
          </a:xfrm>
          <a:prstGeom prst="rect">
            <a:avLst/>
          </a:prstGeom>
          <a:noFill/>
          <a:ln>
            <a:noFill/>
          </a:ln>
        </p:spPr>
        <p:txBody>
          <a:bodyPr vert="horz" lIns="35719" tIns="35719" rIns="35719" bIns="35719" rtlCol="0" anchor="ctr" anchorCtr="0">
            <a:noAutofit/>
          </a:bodyPr>
          <a:lstStyle/>
          <a:p>
            <a:pPr algn="ctr">
              <a:spcBef>
                <a:spcPts val="0"/>
              </a:spcBef>
              <a:buSzPct val="25000"/>
            </a:pPr>
            <a:r>
              <a:rPr lang="en-US" sz="4500" dirty="0">
                <a:solidFill>
                  <a:schemeClr val="dk1"/>
                </a:solidFill>
                <a:highlight>
                  <a:srgbClr val="FF0000"/>
                </a:highlight>
                <a:latin typeface="Bodoni"/>
                <a:ea typeface="Bodoni"/>
                <a:cs typeface="Bodoni"/>
                <a:sym typeface="Bodoni"/>
              </a:rPr>
              <a:t>The Nerve Impulse or Action Potential</a:t>
            </a:r>
          </a:p>
        </p:txBody>
      </p:sp>
      <p:sp>
        <p:nvSpPr>
          <p:cNvPr id="231" name="Shape 231"/>
          <p:cNvSpPr txBox="1">
            <a:spLocks noGrp="1"/>
          </p:cNvSpPr>
          <p:nvPr>
            <p:ph type="body" idx="1"/>
          </p:nvPr>
        </p:nvSpPr>
        <p:spPr>
          <a:xfrm>
            <a:off x="1065299" y="1893093"/>
            <a:ext cx="4018359" cy="4679156"/>
          </a:xfrm>
          <a:prstGeom prst="rect">
            <a:avLst/>
          </a:prstGeom>
          <a:noFill/>
          <a:ln>
            <a:noFill/>
          </a:ln>
        </p:spPr>
        <p:txBody>
          <a:bodyPr vert="horz" lIns="35719" tIns="35719" rIns="35719" bIns="35719" rtlCol="0" anchor="ctr" anchorCtr="0">
            <a:noAutofit/>
          </a:bodyPr>
          <a:lstStyle/>
          <a:p>
            <a:pPr marL="401822" indent="-401822">
              <a:lnSpc>
                <a:spcPct val="120000"/>
              </a:lnSpc>
              <a:spcBef>
                <a:spcPts val="0"/>
              </a:spcBef>
              <a:buClr>
                <a:schemeClr val="dk1"/>
              </a:buClr>
              <a:buSzPct val="155000"/>
              <a:buFont typeface="Bodoni"/>
              <a:buChar char="•"/>
            </a:pPr>
            <a:r>
              <a:rPr lang="en-US" sz="2531" dirty="0">
                <a:solidFill>
                  <a:schemeClr val="dk1"/>
                </a:solidFill>
                <a:latin typeface="Bodoni"/>
                <a:ea typeface="Bodoni"/>
                <a:cs typeface="Bodoni"/>
                <a:sym typeface="Bodoni"/>
              </a:rPr>
              <a:t>Is the electrical current moving from the dendrites to cell body to axon.</a:t>
            </a:r>
          </a:p>
          <a:p>
            <a:pPr marL="401822" indent="-401822">
              <a:lnSpc>
                <a:spcPct val="120000"/>
              </a:lnSpc>
              <a:spcBef>
                <a:spcPts val="1687"/>
              </a:spcBef>
              <a:buClr>
                <a:schemeClr val="dk1"/>
              </a:buClr>
              <a:buSzPct val="155000"/>
              <a:buFont typeface="Bodoni"/>
              <a:buChar char="•"/>
            </a:pPr>
            <a:r>
              <a:rPr lang="en-US" sz="2531" dirty="0">
                <a:solidFill>
                  <a:schemeClr val="dk1"/>
                </a:solidFill>
                <a:latin typeface="Bodoni"/>
                <a:ea typeface="Bodoni"/>
                <a:cs typeface="Bodoni"/>
                <a:sym typeface="Bodoni"/>
              </a:rPr>
              <a:t>It results from the movement of ions (charged particles) into and out a neuron through the plasma membrane.</a:t>
            </a:r>
          </a:p>
        </p:txBody>
      </p:sp>
      <p:pic>
        <p:nvPicPr>
          <p:cNvPr id="232" name="Shape 232"/>
          <p:cNvPicPr preferRelativeResize="0"/>
          <p:nvPr/>
        </p:nvPicPr>
        <p:blipFill rotWithShape="1">
          <a:blip r:embed="rId3">
            <a:alphaModFix/>
          </a:blip>
          <a:srcRect/>
          <a:stretch/>
        </p:blipFill>
        <p:spPr>
          <a:xfrm>
            <a:off x="6354961" y="2249165"/>
            <a:ext cx="5108169" cy="28661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2006204" y="2214563"/>
            <a:ext cx="8179593" cy="2419945"/>
          </a:xfrm>
          <a:prstGeom prst="rect">
            <a:avLst/>
          </a:prstGeom>
          <a:noFill/>
          <a:ln>
            <a:noFill/>
          </a:ln>
        </p:spPr>
        <p:txBody>
          <a:bodyPr vert="horz" lIns="35719" tIns="35719" rIns="35719" bIns="35719" rtlCol="0" anchor="ctr" anchorCtr="0">
            <a:noAutofit/>
          </a:bodyPr>
          <a:lstStyle/>
          <a:p>
            <a:pPr algn="ctr">
              <a:spcBef>
                <a:spcPts val="0"/>
              </a:spcBef>
              <a:buSzPct val="25000"/>
            </a:pPr>
            <a:r>
              <a:rPr lang="en-US" sz="5062" dirty="0">
                <a:solidFill>
                  <a:schemeClr val="dk1"/>
                </a:solidFill>
                <a:latin typeface="Bodoni"/>
                <a:ea typeface="Bodoni"/>
                <a:cs typeface="Bodoni"/>
                <a:sym typeface="Bodoni"/>
              </a:rPr>
              <a:t>How is a nerve impulse generated?</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2006204" y="375047"/>
            <a:ext cx="8179593" cy="812602"/>
          </a:xfrm>
          <a:prstGeom prst="rect">
            <a:avLst/>
          </a:prstGeom>
          <a:noFill/>
          <a:ln>
            <a:noFill/>
          </a:ln>
        </p:spPr>
        <p:txBody>
          <a:bodyPr vert="horz" lIns="35719" tIns="35719" rIns="35719" bIns="35719" rtlCol="0" anchor="ctr" anchorCtr="0">
            <a:noAutofit/>
          </a:bodyPr>
          <a:lstStyle/>
          <a:p>
            <a:pPr algn="ctr">
              <a:spcBef>
                <a:spcPts val="0"/>
              </a:spcBef>
              <a:buSzPct val="25000"/>
            </a:pPr>
            <a:r>
              <a:rPr lang="en-US" sz="4500">
                <a:solidFill>
                  <a:schemeClr val="dk1"/>
                </a:solidFill>
                <a:latin typeface="Bodoni"/>
                <a:ea typeface="Bodoni"/>
                <a:cs typeface="Bodoni"/>
                <a:sym typeface="Bodoni"/>
              </a:rPr>
              <a:t>Steps in an action potential</a:t>
            </a:r>
          </a:p>
        </p:txBody>
      </p:sp>
      <p:sp>
        <p:nvSpPr>
          <p:cNvPr id="306" name="Shape 306"/>
          <p:cNvSpPr txBox="1">
            <a:spLocks noGrp="1"/>
          </p:cNvSpPr>
          <p:nvPr>
            <p:ph type="body" idx="1"/>
          </p:nvPr>
        </p:nvSpPr>
        <p:spPr>
          <a:xfrm>
            <a:off x="1060174" y="1086678"/>
            <a:ext cx="9125623" cy="5396275"/>
          </a:xfrm>
          <a:prstGeom prst="rect">
            <a:avLst/>
          </a:prstGeom>
          <a:noFill/>
          <a:ln>
            <a:noFill/>
          </a:ln>
        </p:spPr>
        <p:txBody>
          <a:bodyPr vert="horz" lIns="35719" tIns="35719" rIns="35719" bIns="35719" rtlCol="0" anchor="ctr" anchorCtr="0">
            <a:noAutofit/>
          </a:bodyPr>
          <a:lstStyle/>
          <a:p>
            <a:pPr>
              <a:lnSpc>
                <a:spcPts val="1950"/>
              </a:lnSpc>
              <a:spcBef>
                <a:spcPts val="1875"/>
              </a:spcBef>
              <a:spcAft>
                <a:spcPts val="1875"/>
              </a:spcAft>
            </a:pPr>
            <a:r>
              <a:rPr lang="en-US" sz="2400" dirty="0">
                <a:effectLst/>
                <a:latin typeface="Times" panose="02020603050405020304" pitchFamily="18" charset="0"/>
                <a:ea typeface="Times New Roman" panose="02020603050405020304" pitchFamily="18" charset="0"/>
                <a:cs typeface="Times" panose="02020603050405020304" pitchFamily="18" charset="0"/>
              </a:rPr>
              <a:t>If a neuron receives a large number of inputs from other neurons, these signals add up until they exceed </a:t>
            </a:r>
            <a:r>
              <a:rPr lang="en-US" sz="2400" dirty="0">
                <a:highlight>
                  <a:srgbClr val="FF0000"/>
                </a:highlight>
                <a:latin typeface="Times" panose="02020603050405020304" pitchFamily="18" charset="0"/>
                <a:ea typeface="Bodoni"/>
                <a:cs typeface="Times" panose="02020603050405020304" pitchFamily="18" charset="0"/>
                <a:sym typeface="Bodoni"/>
              </a:rPr>
              <a:t>a critical level called </a:t>
            </a:r>
            <a:r>
              <a:rPr lang="en-US" sz="2400" u="sng" dirty="0">
                <a:highlight>
                  <a:srgbClr val="FF0000"/>
                </a:highlight>
                <a:latin typeface="Times" panose="02020603050405020304" pitchFamily="18" charset="0"/>
                <a:ea typeface="Bodoni"/>
                <a:cs typeface="Times" panose="02020603050405020304" pitchFamily="18" charset="0"/>
                <a:sym typeface="Bodoni"/>
              </a:rPr>
              <a:t>threshold</a:t>
            </a:r>
            <a:r>
              <a:rPr lang="en-US" sz="2400" dirty="0">
                <a:highlight>
                  <a:srgbClr val="FF0000"/>
                </a:highlight>
                <a:latin typeface="Times" panose="02020603050405020304" pitchFamily="18" charset="0"/>
                <a:ea typeface="Bodoni"/>
                <a:cs typeface="Times" panose="02020603050405020304" pitchFamily="18" charset="0"/>
                <a:sym typeface="Bodoni"/>
              </a:rPr>
              <a:t> (about           -55mV). </a:t>
            </a:r>
            <a:endParaRPr lang="ru-RU" sz="2400" dirty="0">
              <a:effectLst/>
              <a:highlight>
                <a:srgbClr val="FF0000"/>
              </a:highlight>
              <a:latin typeface="Times" panose="02020603050405020304" pitchFamily="18" charset="0"/>
              <a:ea typeface="Calibri" panose="020F0502020204030204" pitchFamily="34" charset="0"/>
              <a:cs typeface="Times" panose="02020603050405020304" pitchFamily="18" charset="0"/>
            </a:endParaRPr>
          </a:p>
          <a:p>
            <a:pPr>
              <a:lnSpc>
                <a:spcPts val="1950"/>
              </a:lnSpc>
              <a:spcBef>
                <a:spcPts val="1875"/>
              </a:spcBef>
              <a:spcAft>
                <a:spcPts val="1875"/>
              </a:spcAft>
            </a:pPr>
            <a:r>
              <a:rPr lang="en-US" sz="2400" dirty="0">
                <a:effectLst/>
                <a:latin typeface="Times" panose="02020603050405020304" pitchFamily="18" charset="0"/>
                <a:ea typeface="Times New Roman" panose="02020603050405020304" pitchFamily="18" charset="0"/>
                <a:cs typeface="Times" panose="02020603050405020304" pitchFamily="18" charset="0"/>
              </a:rPr>
              <a:t>Once this threshold is exceeded, the neuron is triggered to send an impulse along its axon — this is called an action potential.</a:t>
            </a:r>
            <a:r>
              <a:rPr lang="en-US" sz="2400" dirty="0">
                <a:latin typeface="Times" panose="02020603050405020304" pitchFamily="18" charset="0"/>
                <a:ea typeface="Bodoni"/>
                <a:cs typeface="Times" panose="02020603050405020304" pitchFamily="18" charset="0"/>
                <a:sym typeface="Bodoni"/>
              </a:rPr>
              <a:t> At this point sodium ion channels will open.</a:t>
            </a:r>
          </a:p>
          <a:p>
            <a:pPr>
              <a:lnSpc>
                <a:spcPts val="1950"/>
              </a:lnSpc>
              <a:spcBef>
                <a:spcPts val="1875"/>
              </a:spcBef>
              <a:spcAft>
                <a:spcPts val="1875"/>
              </a:spcAft>
            </a:pPr>
            <a:endParaRPr lang="en-US" sz="2400" dirty="0">
              <a:latin typeface="Times" panose="02020603050405020304" pitchFamily="18" charset="0"/>
              <a:ea typeface="Bodoni"/>
              <a:cs typeface="Times" panose="02020603050405020304" pitchFamily="18" charset="0"/>
              <a:sym typeface="Bodoni"/>
            </a:endParaRPr>
          </a:p>
          <a:p>
            <a:pPr>
              <a:lnSpc>
                <a:spcPts val="1950"/>
              </a:lnSpc>
              <a:spcBef>
                <a:spcPts val="1875"/>
              </a:spcBef>
              <a:spcAft>
                <a:spcPts val="1875"/>
              </a:spcAft>
            </a:pPr>
            <a:endParaRPr lang="ru-RU" sz="2400" dirty="0">
              <a:effectLst/>
              <a:latin typeface="Times" panose="02020603050405020304" pitchFamily="18" charset="0"/>
              <a:ea typeface="Calibri" panose="020F0502020204030204" pitchFamily="34" charset="0"/>
              <a:cs typeface="Times" panose="02020603050405020304" pitchFamily="18" charset="0"/>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04AA50C-3059-4FEA-AF66-EA7A2BABEBDB}"/>
              </a:ext>
            </a:extLst>
          </p:cNvPr>
          <p:cNvSpPr>
            <a:spLocks noGrp="1"/>
          </p:cNvSpPr>
          <p:nvPr>
            <p:ph type="title"/>
          </p:nvPr>
        </p:nvSpPr>
        <p:spPr/>
        <p:txBody>
          <a:bodyPr/>
          <a:lstStyle/>
          <a:p>
            <a:pPr eaLnBrk="1" hangingPunct="1"/>
            <a:r>
              <a:rPr lang="en-US" altLang="ru-RU"/>
              <a:t>Depolarization</a:t>
            </a:r>
          </a:p>
        </p:txBody>
      </p:sp>
      <p:pic>
        <p:nvPicPr>
          <p:cNvPr id="55299" name="Picture 3" descr="volt4anim">
            <a:extLst>
              <a:ext uri="{FF2B5EF4-FFF2-40B4-BE49-F238E27FC236}">
                <a16:creationId xmlns:a16="http://schemas.microsoft.com/office/drawing/2014/main" id="{75CD1523-08E6-437F-A72E-E8F1551F80B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679" y="2030896"/>
            <a:ext cx="10000641" cy="361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Shape 324"/>
          <p:cNvSpPr txBox="1">
            <a:spLocks noGrp="1"/>
          </p:cNvSpPr>
          <p:nvPr>
            <p:ph type="body" idx="1"/>
          </p:nvPr>
        </p:nvSpPr>
        <p:spPr>
          <a:xfrm>
            <a:off x="1714655" y="700398"/>
            <a:ext cx="8179593" cy="4589859"/>
          </a:xfrm>
          <a:prstGeom prst="rect">
            <a:avLst/>
          </a:prstGeom>
          <a:noFill/>
          <a:ln>
            <a:noFill/>
          </a:ln>
        </p:spPr>
        <p:txBody>
          <a:bodyPr vert="horz" lIns="35719" tIns="35719" rIns="35719" bIns="35719" rtlCol="0" anchor="ctr" anchorCtr="0">
            <a:noAutofit/>
          </a:bodyPr>
          <a:lstStyle/>
          <a:p>
            <a:pPr marL="401822" indent="-401822">
              <a:lnSpc>
                <a:spcPct val="120000"/>
              </a:lnSpc>
              <a:spcBef>
                <a:spcPts val="0"/>
              </a:spcBef>
              <a:buClr>
                <a:schemeClr val="dk1"/>
              </a:buClr>
              <a:buSzPct val="99000"/>
              <a:buFont typeface="Bodoni"/>
              <a:buAutoNum type="arabicPeriod" startAt="4"/>
            </a:pPr>
            <a:r>
              <a:rPr lang="en-US" sz="2531" b="1" u="sng" dirty="0">
                <a:solidFill>
                  <a:schemeClr val="dk1"/>
                </a:solidFill>
                <a:latin typeface="Bodoni"/>
                <a:ea typeface="Bodoni"/>
                <a:cs typeface="Bodoni"/>
                <a:sym typeface="Bodoni"/>
              </a:rPr>
              <a:t>Sodium ions</a:t>
            </a:r>
            <a:r>
              <a:rPr lang="en-US" sz="2531" dirty="0">
                <a:solidFill>
                  <a:schemeClr val="dk1"/>
                </a:solidFill>
                <a:latin typeface="Bodoni"/>
                <a:ea typeface="Bodoni"/>
                <a:cs typeface="Bodoni"/>
                <a:sym typeface="Bodoni"/>
              </a:rPr>
              <a:t> rush into the neuron because of diffusion forces (high to low) and charge attraction (+ and -). </a:t>
            </a:r>
          </a:p>
          <a:p>
            <a:pPr marL="401822" indent="-401822">
              <a:lnSpc>
                <a:spcPct val="120000"/>
              </a:lnSpc>
              <a:spcBef>
                <a:spcPts val="1687"/>
              </a:spcBef>
              <a:buClr>
                <a:schemeClr val="dk1"/>
              </a:buClr>
              <a:buSzPct val="99000"/>
              <a:buFont typeface="Bodoni"/>
              <a:buAutoNum type="arabicPeriod" startAt="4"/>
            </a:pPr>
            <a:r>
              <a:rPr lang="en-US" sz="2531" dirty="0">
                <a:solidFill>
                  <a:schemeClr val="dk1"/>
                </a:solidFill>
                <a:latin typeface="Bodoni"/>
                <a:ea typeface="Bodoni"/>
                <a:cs typeface="Bodoni"/>
                <a:sym typeface="Bodoni"/>
              </a:rPr>
              <a:t>The charge inside the cell eventually reaches about +30mV.   (Relative to the outside of the cell the i</a:t>
            </a:r>
            <a:r>
              <a:rPr lang="en-US" sz="2531" b="1" u="sng" dirty="0">
                <a:solidFill>
                  <a:schemeClr val="dk1"/>
                </a:solidFill>
                <a:latin typeface="Bodoni"/>
                <a:ea typeface="Bodoni"/>
                <a:cs typeface="Bodoni"/>
                <a:sym typeface="Bodoni"/>
              </a:rPr>
              <a:t>nside is now positive</a:t>
            </a:r>
            <a:r>
              <a:rPr lang="en-US" sz="2531" dirty="0">
                <a:solidFill>
                  <a:schemeClr val="dk1"/>
                </a:solidFill>
                <a:latin typeface="Bodoni"/>
                <a:ea typeface="Bodoni"/>
                <a:cs typeface="Bodoni"/>
                <a:sym typeface="Bodoni"/>
              </a:rPr>
              <a:t> and </a:t>
            </a:r>
            <a:r>
              <a:rPr lang="en-US" sz="2531" b="1" u="sng" dirty="0">
                <a:solidFill>
                  <a:schemeClr val="dk1"/>
                </a:solidFill>
                <a:latin typeface="Bodoni"/>
                <a:ea typeface="Bodoni"/>
                <a:cs typeface="Bodoni"/>
                <a:sym typeface="Bodoni"/>
              </a:rPr>
              <a:t>the outside is negative</a:t>
            </a:r>
            <a:r>
              <a:rPr lang="en-US" sz="2531" dirty="0">
                <a:solidFill>
                  <a:schemeClr val="dk1"/>
                </a:solidFill>
                <a:latin typeface="Bodoni"/>
                <a:ea typeface="Bodoni"/>
                <a:cs typeface="Bodoni"/>
                <a:sym typeface="Bodoni"/>
              </a:rPr>
              <a:t>.)  At this point the </a:t>
            </a:r>
            <a:r>
              <a:rPr lang="en-US" sz="2531" b="1" dirty="0">
                <a:solidFill>
                  <a:schemeClr val="dk1"/>
                </a:solidFill>
                <a:latin typeface="Bodoni"/>
                <a:ea typeface="Bodoni"/>
                <a:cs typeface="Bodoni"/>
                <a:sym typeface="Bodoni"/>
              </a:rPr>
              <a:t>sodium</a:t>
            </a:r>
            <a:r>
              <a:rPr lang="en-US" sz="2531" dirty="0">
                <a:solidFill>
                  <a:schemeClr val="dk1"/>
                </a:solidFill>
                <a:latin typeface="Bodoni"/>
                <a:ea typeface="Bodoni"/>
                <a:cs typeface="Bodoni"/>
                <a:sym typeface="Bodoni"/>
              </a:rPr>
              <a:t> ion channels </a:t>
            </a:r>
            <a:r>
              <a:rPr lang="en-US" sz="2531" b="1" dirty="0">
                <a:solidFill>
                  <a:schemeClr val="dk1"/>
                </a:solidFill>
                <a:latin typeface="Bodoni"/>
                <a:ea typeface="Bodoni"/>
                <a:cs typeface="Bodoni"/>
                <a:sym typeface="Bodoni"/>
              </a:rPr>
              <a:t>close</a:t>
            </a:r>
            <a:r>
              <a:rPr lang="en-US" sz="2531" dirty="0">
                <a:solidFill>
                  <a:schemeClr val="dk1"/>
                </a:solidFill>
                <a:latin typeface="Bodoni"/>
                <a:ea typeface="Bodoni"/>
                <a:cs typeface="Bodoni"/>
                <a:sym typeface="Bodoni"/>
              </a:rPr>
              <a:t>.</a:t>
            </a:r>
          </a:p>
          <a:p>
            <a:pPr marL="401822" indent="-401822">
              <a:lnSpc>
                <a:spcPct val="120000"/>
              </a:lnSpc>
              <a:spcBef>
                <a:spcPts val="1687"/>
              </a:spcBef>
              <a:buClr>
                <a:schemeClr val="dk1"/>
              </a:buClr>
              <a:buSzPct val="125000"/>
              <a:buFont typeface="Bodoni"/>
              <a:buChar char="•"/>
            </a:pPr>
            <a:r>
              <a:rPr lang="en-US" sz="2531" dirty="0">
                <a:solidFill>
                  <a:schemeClr val="dk1"/>
                </a:solidFill>
                <a:latin typeface="Bodoni"/>
                <a:ea typeface="Bodoni"/>
                <a:cs typeface="Bodoni"/>
                <a:sym typeface="Bodoni"/>
              </a:rPr>
              <a:t>This change in polarization (- inside to +) is called </a:t>
            </a:r>
            <a:r>
              <a:rPr lang="en-US" sz="2531" b="1" u="sng" dirty="0">
                <a:solidFill>
                  <a:schemeClr val="dk1"/>
                </a:solidFill>
                <a:latin typeface="Bodoni"/>
                <a:ea typeface="Bodoni"/>
                <a:cs typeface="Bodoni"/>
                <a:sym typeface="Bodoni"/>
              </a:rPr>
              <a:t>depolarization</a:t>
            </a:r>
            <a:r>
              <a:rPr lang="en-US" sz="2531" dirty="0">
                <a:solidFill>
                  <a:schemeClr val="dk1"/>
                </a:solidFill>
                <a:latin typeface="Bodoni"/>
                <a:ea typeface="Bodoni"/>
                <a:cs typeface="Bodoni"/>
                <a:sym typeface="Bodoni"/>
              </a:rPr>
              <a:t> (step 4 and 5)</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2006204" y="375047"/>
            <a:ext cx="8179593" cy="812602"/>
          </a:xfrm>
          <a:prstGeom prst="rect">
            <a:avLst/>
          </a:prstGeom>
          <a:noFill/>
          <a:ln>
            <a:noFill/>
          </a:ln>
        </p:spPr>
        <p:txBody>
          <a:bodyPr vert="horz" lIns="35719" tIns="35719" rIns="35719" bIns="35719" rtlCol="0" anchor="ctr" anchorCtr="0">
            <a:noAutofit/>
          </a:bodyPr>
          <a:lstStyle/>
          <a:p>
            <a:pPr algn="ctr">
              <a:spcBef>
                <a:spcPts val="0"/>
              </a:spcBef>
              <a:buSzPct val="25000"/>
            </a:pPr>
            <a:r>
              <a:rPr lang="en-US" sz="4500">
                <a:solidFill>
                  <a:schemeClr val="dk1"/>
                </a:solidFill>
                <a:latin typeface="Bodoni"/>
                <a:ea typeface="Bodoni"/>
                <a:cs typeface="Bodoni"/>
                <a:sym typeface="Bodoni"/>
              </a:rPr>
              <a:t>Repolarization</a:t>
            </a:r>
          </a:p>
        </p:txBody>
      </p:sp>
      <p:sp>
        <p:nvSpPr>
          <p:cNvPr id="344" name="Shape 344"/>
          <p:cNvSpPr txBox="1">
            <a:spLocks noGrp="1"/>
          </p:cNvSpPr>
          <p:nvPr>
            <p:ph type="body" idx="1"/>
          </p:nvPr>
        </p:nvSpPr>
        <p:spPr>
          <a:xfrm>
            <a:off x="2006204" y="1893094"/>
            <a:ext cx="8179593" cy="4589859"/>
          </a:xfrm>
          <a:prstGeom prst="rect">
            <a:avLst/>
          </a:prstGeom>
          <a:noFill/>
          <a:ln>
            <a:noFill/>
          </a:ln>
        </p:spPr>
        <p:txBody>
          <a:bodyPr vert="horz" lIns="35719" tIns="35719" rIns="35719" bIns="35719" rtlCol="0" anchor="ctr" anchorCtr="0">
            <a:noAutofit/>
          </a:bodyPr>
          <a:lstStyle/>
          <a:p>
            <a:pPr marL="401822" indent="-401822">
              <a:lnSpc>
                <a:spcPct val="120000"/>
              </a:lnSpc>
              <a:spcBef>
                <a:spcPts val="0"/>
              </a:spcBef>
              <a:buClr>
                <a:schemeClr val="dk1"/>
              </a:buClr>
              <a:buSzPct val="99000"/>
              <a:buFont typeface="Bodoni"/>
              <a:buAutoNum type="arabicPeriod" startAt="6"/>
            </a:pPr>
            <a:r>
              <a:rPr lang="en-US" sz="2531">
                <a:solidFill>
                  <a:schemeClr val="dk1"/>
                </a:solidFill>
                <a:latin typeface="Bodoni"/>
                <a:ea typeface="Bodoni"/>
                <a:cs typeface="Bodoni"/>
                <a:sym typeface="Bodoni"/>
              </a:rPr>
              <a:t>Next, </a:t>
            </a:r>
            <a:r>
              <a:rPr lang="en-US" sz="2531" b="1" u="sng">
                <a:solidFill>
                  <a:schemeClr val="dk1"/>
                </a:solidFill>
                <a:latin typeface="Bodoni"/>
                <a:ea typeface="Bodoni"/>
                <a:cs typeface="Bodoni"/>
                <a:sym typeface="Bodoni"/>
              </a:rPr>
              <a:t>potassium ion channels</a:t>
            </a:r>
            <a:r>
              <a:rPr lang="en-US" sz="2531">
                <a:solidFill>
                  <a:schemeClr val="dk1"/>
                </a:solidFill>
                <a:latin typeface="Bodoni"/>
                <a:ea typeface="Bodoni"/>
                <a:cs typeface="Bodoni"/>
                <a:sym typeface="Bodoni"/>
              </a:rPr>
              <a:t> open up. This causes K+ to rush </a:t>
            </a:r>
            <a:r>
              <a:rPr lang="en-US" sz="2531" b="1">
                <a:solidFill>
                  <a:schemeClr val="dk1"/>
                </a:solidFill>
                <a:latin typeface="Bodoni"/>
                <a:ea typeface="Bodoni"/>
                <a:cs typeface="Bodoni"/>
                <a:sym typeface="Bodoni"/>
              </a:rPr>
              <a:t>out</a:t>
            </a:r>
            <a:r>
              <a:rPr lang="en-US" sz="2531">
                <a:solidFill>
                  <a:schemeClr val="dk1"/>
                </a:solidFill>
                <a:latin typeface="Bodoni"/>
                <a:ea typeface="Bodoni"/>
                <a:cs typeface="Bodoni"/>
                <a:sym typeface="Bodoni"/>
              </a:rPr>
              <a:t> of the cell.</a:t>
            </a:r>
          </a:p>
          <a:p>
            <a:pPr marL="401822" indent="-401822">
              <a:lnSpc>
                <a:spcPct val="120000"/>
              </a:lnSpc>
              <a:spcBef>
                <a:spcPts val="1687"/>
              </a:spcBef>
              <a:buClr>
                <a:schemeClr val="dk1"/>
              </a:buClr>
              <a:buSzPct val="99000"/>
              <a:buFont typeface="Bodoni"/>
              <a:buAutoNum type="arabicPeriod" startAt="6"/>
            </a:pPr>
            <a:r>
              <a:rPr lang="en-US" sz="2531">
                <a:solidFill>
                  <a:schemeClr val="dk1"/>
                </a:solidFill>
                <a:latin typeface="Bodoni"/>
                <a:ea typeface="Bodoni"/>
                <a:cs typeface="Bodoni"/>
                <a:sym typeface="Bodoni"/>
              </a:rPr>
              <a:t>As the K+ leaves it causes the inside of the cell to become </a:t>
            </a:r>
            <a:r>
              <a:rPr lang="en-US" sz="2531" b="1">
                <a:solidFill>
                  <a:schemeClr val="dk1"/>
                </a:solidFill>
                <a:latin typeface="Bodoni"/>
                <a:ea typeface="Bodoni"/>
                <a:cs typeface="Bodoni"/>
                <a:sym typeface="Bodoni"/>
              </a:rPr>
              <a:t>negative</a:t>
            </a:r>
            <a:r>
              <a:rPr lang="en-US" sz="2531">
                <a:solidFill>
                  <a:schemeClr val="dk1"/>
                </a:solidFill>
                <a:latin typeface="Bodoni"/>
                <a:ea typeface="Bodoni"/>
                <a:cs typeface="Bodoni"/>
                <a:sym typeface="Bodoni"/>
              </a:rPr>
              <a:t> again (</a:t>
            </a:r>
            <a:r>
              <a:rPr lang="en-US" sz="2531" b="1">
                <a:solidFill>
                  <a:schemeClr val="dk1"/>
                </a:solidFill>
                <a:latin typeface="Bodoni"/>
                <a:ea typeface="Bodoni"/>
                <a:cs typeface="Bodoni"/>
                <a:sym typeface="Bodoni"/>
              </a:rPr>
              <a:t>-70</a:t>
            </a:r>
            <a:r>
              <a:rPr lang="en-US" sz="2531">
                <a:solidFill>
                  <a:schemeClr val="dk1"/>
                </a:solidFill>
                <a:latin typeface="Bodoni"/>
                <a:ea typeface="Bodoni"/>
                <a:cs typeface="Bodoni"/>
                <a:sym typeface="Bodoni"/>
              </a:rPr>
              <a:t>mV).  This is referred to as </a:t>
            </a:r>
            <a:r>
              <a:rPr lang="en-US" sz="2531" b="1" u="sng">
                <a:solidFill>
                  <a:schemeClr val="dk1"/>
                </a:solidFill>
                <a:latin typeface="Bodoni"/>
                <a:ea typeface="Bodoni"/>
                <a:cs typeface="Bodoni"/>
                <a:sym typeface="Bodoni"/>
              </a:rPr>
              <a:t>repolarization</a:t>
            </a:r>
            <a:r>
              <a:rPr lang="en-US" sz="2531">
                <a:solidFill>
                  <a:schemeClr val="dk1"/>
                </a:solidFill>
                <a:latin typeface="Bodoni"/>
                <a:ea typeface="Bodoni"/>
                <a:cs typeface="Bodoni"/>
                <a:sym typeface="Bodoni"/>
              </a:rPr>
              <a:t> (step 6 and 7).</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58">
            <a:extLst>
              <a:ext uri="{FF2B5EF4-FFF2-40B4-BE49-F238E27FC236}">
                <a16:creationId xmlns:a16="http://schemas.microsoft.com/office/drawing/2014/main" id="{8C41D2DA-A654-4522-B573-03874FC7A8A4}"/>
              </a:ext>
            </a:extLst>
          </p:cNvPr>
          <p:cNvPicPr preferRelativeResize="0"/>
          <p:nvPr/>
        </p:nvPicPr>
        <p:blipFill rotWithShape="1">
          <a:blip r:embed="rId3">
            <a:alphaModFix/>
          </a:blip>
          <a:srcRect l="2642" r="2803"/>
          <a:stretch/>
        </p:blipFill>
        <p:spPr>
          <a:xfrm>
            <a:off x="2186609" y="0"/>
            <a:ext cx="780553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72DB7C-2C27-4F4B-A6A4-4593D0A3FC01}"/>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F4CC4B88-F75B-46A8-8B6D-8E93F49E2830}"/>
              </a:ext>
            </a:extLst>
          </p:cNvPr>
          <p:cNvPicPr>
            <a:picLocks noGrp="1" noChangeAspect="1"/>
          </p:cNvPicPr>
          <p:nvPr>
            <p:ph idx="1"/>
          </p:nvPr>
        </p:nvPicPr>
        <p:blipFill>
          <a:blip r:embed="rId2" cstate="print"/>
          <a:stretch>
            <a:fillRect/>
          </a:stretch>
        </p:blipFill>
        <p:spPr>
          <a:xfrm>
            <a:off x="-1" y="0"/>
            <a:ext cx="12203289" cy="6858000"/>
          </a:xfrm>
          <a:prstGeom prst="rect">
            <a:avLst/>
          </a:prstGeom>
        </p:spPr>
      </p:pic>
    </p:spTree>
    <p:extLst>
      <p:ext uri="{BB962C8B-B14F-4D97-AF65-F5344CB8AC3E}">
        <p14:creationId xmlns:p14="http://schemas.microsoft.com/office/powerpoint/2010/main" val="53608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95021E-070F-419D-8383-A40AFE23ECC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13C8A4D-001E-4FDC-88B3-3690FD913822}"/>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2A19A7D3-A12F-49B4-BE3F-A77A868650F8}"/>
              </a:ext>
            </a:extLst>
          </p:cNvPr>
          <p:cNvPicPr>
            <a:picLocks noChangeAspect="1"/>
          </p:cNvPicPr>
          <p:nvPr/>
        </p:nvPicPr>
        <p:blipFill>
          <a:blip r:embed="rId2" cstate="print"/>
          <a:stretch>
            <a:fillRect/>
          </a:stretch>
        </p:blipFill>
        <p:spPr>
          <a:xfrm>
            <a:off x="-1" y="0"/>
            <a:ext cx="12282311" cy="6858000"/>
          </a:xfrm>
          <a:prstGeom prst="rect">
            <a:avLst/>
          </a:prstGeom>
        </p:spPr>
      </p:pic>
    </p:spTree>
    <p:extLst>
      <p:ext uri="{BB962C8B-B14F-4D97-AF65-F5344CB8AC3E}">
        <p14:creationId xmlns:p14="http://schemas.microsoft.com/office/powerpoint/2010/main" val="76583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38E480-22B7-4115-BA38-8F35680243D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6204BA4-910C-4F88-B4A8-0C00BBB2B514}"/>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CCC8B4CF-3E5D-4102-BB2F-62C84D2D53FA}"/>
              </a:ext>
            </a:extLst>
          </p:cNvPr>
          <p:cNvPicPr>
            <a:picLocks noChangeAspect="1"/>
          </p:cNvPicPr>
          <p:nvPr/>
        </p:nvPicPr>
        <p:blipFill>
          <a:blip r:embed="rId2" cstate="print"/>
          <a:stretch>
            <a:fillRect/>
          </a:stretch>
        </p:blipFill>
        <p:spPr>
          <a:xfrm>
            <a:off x="0" y="0"/>
            <a:ext cx="12191999" cy="6858000"/>
          </a:xfrm>
          <a:prstGeom prst="rect">
            <a:avLst/>
          </a:prstGeom>
        </p:spPr>
      </p:pic>
    </p:spTree>
    <p:extLst>
      <p:ext uri="{BB962C8B-B14F-4D97-AF65-F5344CB8AC3E}">
        <p14:creationId xmlns:p14="http://schemas.microsoft.com/office/powerpoint/2010/main" val="215690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F13334E-F0BA-404A-86B4-38BBD970254A}"/>
              </a:ext>
            </a:extLst>
          </p:cNvPr>
          <p:cNvSpPr>
            <a:spLocks noGrp="1" noChangeArrowheads="1"/>
          </p:cNvSpPr>
          <p:nvPr>
            <p:ph type="title" idx="4294967295"/>
          </p:nvPr>
        </p:nvSpPr>
        <p:spPr>
          <a:xfrm>
            <a:off x="1703388" y="71439"/>
            <a:ext cx="8750300" cy="2592387"/>
          </a:xfrm>
        </p:spPr>
        <p:txBody>
          <a:bodyPr>
            <a:normAutofit/>
          </a:bodyPr>
          <a:lstStyle/>
          <a:p>
            <a:pPr algn="ctr"/>
            <a:r>
              <a:rPr lang="en-US" altLang="sk-SK" sz="3000" b="1" dirty="0">
                <a:highlight>
                  <a:srgbClr val="FF0000"/>
                </a:highlight>
                <a:latin typeface="Times New Roman" panose="02020603050405020304" pitchFamily="18" charset="0"/>
              </a:rPr>
              <a:t>What is the </a:t>
            </a:r>
            <a:r>
              <a:rPr lang="sk-SK" altLang="sk-SK" sz="3000" b="1" dirty="0">
                <a:highlight>
                  <a:srgbClr val="FF0000"/>
                </a:highlight>
                <a:latin typeface="Times New Roman" panose="02020603050405020304" pitchFamily="18" charset="0"/>
              </a:rPr>
              <a:t>N</a:t>
            </a:r>
            <a:r>
              <a:rPr lang="en-US" altLang="sk-SK" sz="3000" b="1" dirty="0" err="1">
                <a:highlight>
                  <a:srgbClr val="FF0000"/>
                </a:highlight>
                <a:latin typeface="Times New Roman" panose="02020603050405020304" pitchFamily="18" charset="0"/>
              </a:rPr>
              <a:t>euron</a:t>
            </a:r>
            <a:r>
              <a:rPr lang="en-US" altLang="sk-SK" sz="3000" b="1" dirty="0">
                <a:highlight>
                  <a:srgbClr val="FF0000"/>
                </a:highlight>
                <a:latin typeface="Times New Roman" panose="02020603050405020304" pitchFamily="18" charset="0"/>
              </a:rPr>
              <a:t>?</a:t>
            </a:r>
            <a:br>
              <a:rPr lang="sk-SK" altLang="sk-SK" sz="3000" b="1" dirty="0">
                <a:latin typeface="Times New Roman" panose="02020603050405020304" pitchFamily="18" charset="0"/>
              </a:rPr>
            </a:br>
            <a:br>
              <a:rPr lang="sk-SK" altLang="sk-SK" sz="1800" b="1" dirty="0">
                <a:latin typeface="Times New Roman" panose="02020603050405020304" pitchFamily="18" charset="0"/>
              </a:rPr>
            </a:br>
            <a:r>
              <a:rPr lang="sk-SK" altLang="sk-SK" sz="3200" b="1" dirty="0">
                <a:cs typeface="Times" panose="02020603050405020304" pitchFamily="18" charset="0"/>
              </a:rPr>
              <a:t>N</a:t>
            </a:r>
            <a:r>
              <a:rPr lang="en-US" altLang="sk-SK" sz="3200" b="1" dirty="0" err="1">
                <a:cs typeface="Times" panose="02020603050405020304" pitchFamily="18" charset="0"/>
              </a:rPr>
              <a:t>euron</a:t>
            </a:r>
            <a:r>
              <a:rPr lang="en-US" altLang="sk-SK" sz="2400" b="1" dirty="0">
                <a:cs typeface="Times" panose="02020603050405020304" pitchFamily="18" charset="0"/>
              </a:rPr>
              <a:t>- primary structural and functional unit of </a:t>
            </a:r>
            <a:r>
              <a:rPr lang="en-US" sz="2400" b="1" dirty="0">
                <a:solidFill>
                  <a:srgbClr val="231F20"/>
                </a:solidFill>
                <a:effectLst/>
                <a:ea typeface="Times New Roman" panose="02020603050405020304" pitchFamily="18" charset="0"/>
                <a:cs typeface="Times" panose="02020603050405020304" pitchFamily="18" charset="0"/>
              </a:rPr>
              <a:t>nervous system</a:t>
            </a:r>
            <a:r>
              <a:rPr lang="en-US" sz="2400" dirty="0">
                <a:solidFill>
                  <a:srgbClr val="231F20"/>
                </a:solidFill>
                <a:effectLst/>
                <a:ea typeface="Times New Roman" panose="02020603050405020304" pitchFamily="18" charset="0"/>
                <a:cs typeface="Times" panose="02020603050405020304" pitchFamily="18" charset="0"/>
              </a:rPr>
              <a:t>.</a:t>
            </a:r>
            <a:r>
              <a:rPr lang="en-US" sz="4800" dirty="0"/>
              <a:t> </a:t>
            </a:r>
            <a:r>
              <a:rPr lang="en-US" sz="2400" b="1" dirty="0"/>
              <a:t>Neurons, also known as nerve cells, send and receive signals from your brain. </a:t>
            </a:r>
            <a:br>
              <a:rPr lang="ru-RU" sz="1800" dirty="0">
                <a:effectLst/>
                <a:ea typeface="Times New Roman" panose="02020603050405020304" pitchFamily="18" charset="0"/>
                <a:cs typeface="Times" panose="02020603050405020304" pitchFamily="18" charset="0"/>
              </a:rPr>
            </a:br>
            <a:r>
              <a:rPr lang="sk-SK" altLang="sk-SK" sz="2200" b="1" dirty="0">
                <a:cs typeface="Times" panose="02020603050405020304" pitchFamily="18" charset="0"/>
              </a:rPr>
              <a:t>4 – 130 </a:t>
            </a:r>
            <a:r>
              <a:rPr lang="el-GR" altLang="sk-SK" sz="2200" b="1" dirty="0">
                <a:cs typeface="Times" panose="02020603050405020304" pitchFamily="18" charset="0"/>
              </a:rPr>
              <a:t>μ</a:t>
            </a:r>
            <a:r>
              <a:rPr lang="sk-SK" altLang="sk-SK" sz="2200" b="1" dirty="0">
                <a:cs typeface="Times" panose="02020603050405020304" pitchFamily="18" charset="0"/>
              </a:rPr>
              <a:t>m</a:t>
            </a:r>
            <a:endParaRPr lang="sk-SK" altLang="sk-SK" sz="2200" dirty="0">
              <a:cs typeface="Times" panose="02020603050405020304" pitchFamily="18" charset="0"/>
            </a:endParaRPr>
          </a:p>
        </p:txBody>
      </p:sp>
      <p:pic>
        <p:nvPicPr>
          <p:cNvPr id="4099" name="Picture 3" descr="Image:Neuron-no labels.png">
            <a:extLst>
              <a:ext uri="{FF2B5EF4-FFF2-40B4-BE49-F238E27FC236}">
                <a16:creationId xmlns:a16="http://schemas.microsoft.com/office/drawing/2014/main" id="{4299FBBA-D33B-4E7D-A8F1-5071AE1EE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636838"/>
            <a:ext cx="836294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a:extLst>
              <a:ext uri="{FF2B5EF4-FFF2-40B4-BE49-F238E27FC236}">
                <a16:creationId xmlns:a16="http://schemas.microsoft.com/office/drawing/2014/main" id="{9FDF936A-91C9-49E3-B9B1-F258B2DB0271}"/>
              </a:ext>
            </a:extLst>
          </p:cNvPr>
          <p:cNvSpPr>
            <a:spLocks noChangeArrowheads="1"/>
          </p:cNvSpPr>
          <p:nvPr/>
        </p:nvSpPr>
        <p:spPr bwMode="auto">
          <a:xfrm>
            <a:off x="4648200" y="374491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k-SK" altLang="sk-SK" sz="2000" b="1" dirty="0">
                <a:solidFill>
                  <a:schemeClr val="tx2"/>
                </a:solidFill>
                <a:latin typeface="Times New Roman" panose="02020603050405020304" pitchFamily="18" charset="0"/>
              </a:rPr>
              <a:t>soma</a:t>
            </a:r>
          </a:p>
        </p:txBody>
      </p:sp>
      <p:sp>
        <p:nvSpPr>
          <p:cNvPr id="4101" name="Rectangle 5">
            <a:extLst>
              <a:ext uri="{FF2B5EF4-FFF2-40B4-BE49-F238E27FC236}">
                <a16:creationId xmlns:a16="http://schemas.microsoft.com/office/drawing/2014/main" id="{3DC94753-8C03-4AF8-AA37-1B17E74A0A04}"/>
              </a:ext>
            </a:extLst>
          </p:cNvPr>
          <p:cNvSpPr>
            <a:spLocks noChangeArrowheads="1"/>
          </p:cNvSpPr>
          <p:nvPr/>
        </p:nvSpPr>
        <p:spPr bwMode="auto">
          <a:xfrm>
            <a:off x="2819400" y="261143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k-SK" altLang="sk-SK" sz="2000" b="1" dirty="0">
                <a:solidFill>
                  <a:schemeClr val="tx2"/>
                </a:solidFill>
                <a:latin typeface="Times New Roman" panose="02020603050405020304" pitchFamily="18" charset="0"/>
              </a:rPr>
              <a:t>dendrit</a:t>
            </a:r>
            <a:r>
              <a:rPr lang="en-US" altLang="sk-SK" sz="2000" b="1" dirty="0">
                <a:solidFill>
                  <a:schemeClr val="tx2"/>
                </a:solidFill>
                <a:latin typeface="Times New Roman" panose="02020603050405020304" pitchFamily="18" charset="0"/>
              </a:rPr>
              <a:t>e</a:t>
            </a:r>
            <a:endParaRPr lang="sk-SK" altLang="sk-SK" sz="2000" b="1" dirty="0">
              <a:solidFill>
                <a:schemeClr val="tx2"/>
              </a:solidFill>
              <a:latin typeface="Times New Roman" panose="02020603050405020304" pitchFamily="18" charset="0"/>
            </a:endParaRPr>
          </a:p>
        </p:txBody>
      </p:sp>
      <p:sp>
        <p:nvSpPr>
          <p:cNvPr id="4102" name="Rectangle 6">
            <a:extLst>
              <a:ext uri="{FF2B5EF4-FFF2-40B4-BE49-F238E27FC236}">
                <a16:creationId xmlns:a16="http://schemas.microsoft.com/office/drawing/2014/main" id="{4F95FB9E-1C28-444B-B155-B4C767505EF5}"/>
              </a:ext>
            </a:extLst>
          </p:cNvPr>
          <p:cNvSpPr>
            <a:spLocks noChangeArrowheads="1"/>
          </p:cNvSpPr>
          <p:nvPr/>
        </p:nvSpPr>
        <p:spPr bwMode="auto">
          <a:xfrm>
            <a:off x="1847851" y="6237288"/>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sk-SK" sz="2000" b="1">
                <a:solidFill>
                  <a:schemeClr val="tx2"/>
                </a:solidFill>
                <a:latin typeface="Times New Roman" panose="02020603050405020304" pitchFamily="18" charset="0"/>
              </a:rPr>
              <a:t>nucleus</a:t>
            </a:r>
            <a:endParaRPr lang="sk-SK" altLang="sk-SK" sz="2000" b="1">
              <a:solidFill>
                <a:schemeClr val="tx2"/>
              </a:solidFill>
              <a:latin typeface="Times New Roman" panose="02020603050405020304" pitchFamily="18" charset="0"/>
            </a:endParaRPr>
          </a:p>
        </p:txBody>
      </p:sp>
      <p:sp>
        <p:nvSpPr>
          <p:cNvPr id="4103" name="Rectangle 7">
            <a:extLst>
              <a:ext uri="{FF2B5EF4-FFF2-40B4-BE49-F238E27FC236}">
                <a16:creationId xmlns:a16="http://schemas.microsoft.com/office/drawing/2014/main" id="{BEBB3141-D197-49CD-8F99-B6EDC4F2368C}"/>
              </a:ext>
            </a:extLst>
          </p:cNvPr>
          <p:cNvSpPr>
            <a:spLocks noChangeArrowheads="1"/>
          </p:cNvSpPr>
          <p:nvPr/>
        </p:nvSpPr>
        <p:spPr bwMode="auto">
          <a:xfrm>
            <a:off x="8472488" y="2708275"/>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sk-SK" sz="2000" b="1">
                <a:solidFill>
                  <a:schemeClr val="tx2"/>
                </a:solidFill>
                <a:latin typeface="Times New Roman" panose="02020603050405020304" pitchFamily="18" charset="0"/>
              </a:rPr>
              <a:t>a</a:t>
            </a:r>
            <a:r>
              <a:rPr lang="sk-SK" altLang="sk-SK" sz="2000" b="1">
                <a:solidFill>
                  <a:schemeClr val="tx2"/>
                </a:solidFill>
                <a:latin typeface="Times New Roman" panose="02020603050405020304" pitchFamily="18" charset="0"/>
              </a:rPr>
              <a:t>x</a:t>
            </a:r>
            <a:r>
              <a:rPr lang="en-US" altLang="sk-SK" sz="2000" b="1">
                <a:solidFill>
                  <a:schemeClr val="tx2"/>
                </a:solidFill>
                <a:latin typeface="Times New Roman" panose="02020603050405020304" pitchFamily="18" charset="0"/>
              </a:rPr>
              <a:t>on terminal</a:t>
            </a:r>
            <a:endParaRPr lang="sk-SK" altLang="sk-SK" sz="2000" b="1">
              <a:solidFill>
                <a:schemeClr val="tx2"/>
              </a:solidFill>
              <a:latin typeface="Times New Roman" panose="02020603050405020304" pitchFamily="18" charset="0"/>
            </a:endParaRPr>
          </a:p>
        </p:txBody>
      </p:sp>
      <p:sp>
        <p:nvSpPr>
          <p:cNvPr id="4104" name="Rectangle 8">
            <a:extLst>
              <a:ext uri="{FF2B5EF4-FFF2-40B4-BE49-F238E27FC236}">
                <a16:creationId xmlns:a16="http://schemas.microsoft.com/office/drawing/2014/main" id="{2A0A3BD7-A4D7-43D7-9340-DCFFD653D58D}"/>
              </a:ext>
            </a:extLst>
          </p:cNvPr>
          <p:cNvSpPr>
            <a:spLocks noChangeArrowheads="1"/>
          </p:cNvSpPr>
          <p:nvPr/>
        </p:nvSpPr>
        <p:spPr bwMode="auto">
          <a:xfrm>
            <a:off x="6215063" y="5949950"/>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sk-SK" sz="2000" b="1">
                <a:solidFill>
                  <a:schemeClr val="tx2"/>
                </a:solidFill>
                <a:latin typeface="Times New Roman" panose="02020603050405020304" pitchFamily="18" charset="0"/>
              </a:rPr>
              <a:t>m</a:t>
            </a:r>
            <a:r>
              <a:rPr lang="sk-SK" altLang="sk-SK" sz="2000" b="1">
                <a:solidFill>
                  <a:schemeClr val="tx2"/>
                </a:solidFill>
                <a:latin typeface="Times New Roman" panose="02020603050405020304" pitchFamily="18" charset="0"/>
              </a:rPr>
              <a:t>yel</a:t>
            </a:r>
            <a:r>
              <a:rPr lang="en-US" altLang="sk-SK" sz="2000" b="1">
                <a:solidFill>
                  <a:schemeClr val="tx2"/>
                </a:solidFill>
                <a:latin typeface="Times New Roman" panose="02020603050405020304" pitchFamily="18" charset="0"/>
              </a:rPr>
              <a:t>in sheath</a:t>
            </a:r>
            <a:endParaRPr lang="sk-SK" altLang="sk-SK" sz="2000" b="1">
              <a:solidFill>
                <a:schemeClr val="tx2"/>
              </a:solidFill>
              <a:latin typeface="Times New Roman" panose="02020603050405020304" pitchFamily="18" charset="0"/>
            </a:endParaRPr>
          </a:p>
        </p:txBody>
      </p:sp>
      <p:sp>
        <p:nvSpPr>
          <p:cNvPr id="4105" name="Rectangle 9">
            <a:extLst>
              <a:ext uri="{FF2B5EF4-FFF2-40B4-BE49-F238E27FC236}">
                <a16:creationId xmlns:a16="http://schemas.microsoft.com/office/drawing/2014/main" id="{84B826B3-2BE7-44C2-99EE-4EA17D9E981E}"/>
              </a:ext>
            </a:extLst>
          </p:cNvPr>
          <p:cNvSpPr>
            <a:spLocks noChangeArrowheads="1"/>
          </p:cNvSpPr>
          <p:nvPr/>
        </p:nvSpPr>
        <p:spPr bwMode="auto">
          <a:xfrm>
            <a:off x="4367214" y="5516563"/>
            <a:ext cx="1800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k-SK" altLang="sk-SK" sz="2000" b="1">
                <a:solidFill>
                  <a:schemeClr val="tx2"/>
                </a:solidFill>
                <a:latin typeface="Times New Roman" panose="02020603050405020304" pitchFamily="18" charset="0"/>
              </a:rPr>
              <a:t>axon hillock</a:t>
            </a:r>
          </a:p>
          <a:p>
            <a:pPr eaLnBrk="1" hangingPunct="1">
              <a:spcBef>
                <a:spcPct val="0"/>
              </a:spcBef>
              <a:buFontTx/>
              <a:buNone/>
            </a:pPr>
            <a:r>
              <a:rPr lang="sk-SK" altLang="sk-SK" sz="2000" b="1">
                <a:solidFill>
                  <a:schemeClr val="tx2"/>
                </a:solidFill>
                <a:latin typeface="Times New Roman" panose="02020603050405020304" pitchFamily="18" charset="0"/>
              </a:rPr>
              <a:t>ini</a:t>
            </a:r>
            <a:r>
              <a:rPr lang="en-US" altLang="sk-SK" sz="2000" b="1">
                <a:solidFill>
                  <a:schemeClr val="tx2"/>
                </a:solidFill>
                <a:latin typeface="Times New Roman" panose="02020603050405020304" pitchFamily="18" charset="0"/>
              </a:rPr>
              <a:t>tial</a:t>
            </a:r>
            <a:r>
              <a:rPr lang="sk-SK" altLang="sk-SK" sz="2000" b="1">
                <a:solidFill>
                  <a:schemeClr val="tx2"/>
                </a:solidFill>
                <a:latin typeface="Times New Roman" panose="02020603050405020304" pitchFamily="18" charset="0"/>
              </a:rPr>
              <a:t> segment</a:t>
            </a:r>
          </a:p>
        </p:txBody>
      </p:sp>
      <p:sp>
        <p:nvSpPr>
          <p:cNvPr id="4106" name="Rectangle 10">
            <a:extLst>
              <a:ext uri="{FF2B5EF4-FFF2-40B4-BE49-F238E27FC236}">
                <a16:creationId xmlns:a16="http://schemas.microsoft.com/office/drawing/2014/main" id="{CE2CCA57-1DDE-4BF5-9470-F6C3CE9AC70E}"/>
              </a:ext>
            </a:extLst>
          </p:cNvPr>
          <p:cNvSpPr>
            <a:spLocks noChangeArrowheads="1"/>
          </p:cNvSpPr>
          <p:nvPr/>
        </p:nvSpPr>
        <p:spPr bwMode="auto">
          <a:xfrm>
            <a:off x="5880101" y="3573463"/>
            <a:ext cx="1223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sk-SK" sz="2000" b="1">
                <a:solidFill>
                  <a:schemeClr val="tx2"/>
                </a:solidFill>
                <a:latin typeface="Times New Roman" panose="02020603050405020304" pitchFamily="18" charset="0"/>
              </a:rPr>
              <a:t>node of </a:t>
            </a:r>
            <a:r>
              <a:rPr lang="sk-SK" altLang="sk-SK" sz="2000" b="1">
                <a:solidFill>
                  <a:schemeClr val="tx2"/>
                </a:solidFill>
                <a:latin typeface="Times New Roman" panose="02020603050405020304" pitchFamily="18" charset="0"/>
              </a:rPr>
              <a:t>Ranvier</a:t>
            </a:r>
          </a:p>
        </p:txBody>
      </p:sp>
      <p:sp>
        <p:nvSpPr>
          <p:cNvPr id="4107" name="Rectangle 11">
            <a:extLst>
              <a:ext uri="{FF2B5EF4-FFF2-40B4-BE49-F238E27FC236}">
                <a16:creationId xmlns:a16="http://schemas.microsoft.com/office/drawing/2014/main" id="{D5BF6968-B868-47BA-B1F5-B5C466292328}"/>
              </a:ext>
            </a:extLst>
          </p:cNvPr>
          <p:cNvSpPr>
            <a:spLocks noChangeArrowheads="1"/>
          </p:cNvSpPr>
          <p:nvPr/>
        </p:nvSpPr>
        <p:spPr bwMode="auto">
          <a:xfrm>
            <a:off x="7751763" y="5373688"/>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k-SK" altLang="sk-SK" sz="2000" b="1">
                <a:solidFill>
                  <a:schemeClr val="tx2"/>
                </a:solidFill>
                <a:latin typeface="Times New Roman" panose="02020603050405020304" pitchFamily="18" charset="0"/>
              </a:rPr>
              <a:t>Schwann</a:t>
            </a:r>
            <a:r>
              <a:rPr lang="en-US" altLang="sk-SK" sz="2000" b="1">
                <a:solidFill>
                  <a:schemeClr val="tx2"/>
                </a:solidFill>
                <a:latin typeface="Times New Roman" panose="02020603050405020304" pitchFamily="18" charset="0"/>
              </a:rPr>
              <a:t> cell</a:t>
            </a:r>
            <a:endParaRPr lang="sk-SK" altLang="sk-SK" sz="2000" b="1">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D71B00-13FC-4F84-BE4A-EC44E70BB5F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2759A3D-36FC-4D4C-B10B-45A32D55FBCA}"/>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5EF0EDB0-7D38-46C6-B509-7A27640FB285}"/>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580013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27C2A6-E9E1-44A1-9AB7-12D0CD87CED2}"/>
              </a:ext>
            </a:extLst>
          </p:cNvPr>
          <p:cNvSpPr>
            <a:spLocks noGrp="1"/>
          </p:cNvSpPr>
          <p:nvPr>
            <p:ph type="title"/>
          </p:nvPr>
        </p:nvSpPr>
        <p:spPr/>
        <p:txBody>
          <a:bodyPr/>
          <a:lstStyle/>
          <a:p>
            <a:endParaRPr lang="ru-RU"/>
          </a:p>
        </p:txBody>
      </p:sp>
      <p:pic>
        <p:nvPicPr>
          <p:cNvPr id="5" name="Рисунок 4">
            <a:extLst>
              <a:ext uri="{FF2B5EF4-FFF2-40B4-BE49-F238E27FC236}">
                <a16:creationId xmlns:a16="http://schemas.microsoft.com/office/drawing/2014/main" id="{BAD76B81-AF20-4D96-810D-63FC599C3333}"/>
              </a:ext>
            </a:extLst>
          </p:cNvPr>
          <p:cNvPicPr>
            <a:picLocks noChangeAspect="1"/>
          </p:cNvPicPr>
          <p:nvPr/>
        </p:nvPicPr>
        <p:blipFill>
          <a:blip r:embed="rId2" cstate="print"/>
          <a:stretch>
            <a:fillRect/>
          </a:stretch>
        </p:blipFill>
        <p:spPr>
          <a:xfrm>
            <a:off x="0" y="0"/>
            <a:ext cx="12192000" cy="6848694"/>
          </a:xfrm>
          <a:prstGeom prst="rect">
            <a:avLst/>
          </a:prstGeom>
        </p:spPr>
      </p:pic>
    </p:spTree>
    <p:extLst>
      <p:ext uri="{BB962C8B-B14F-4D97-AF65-F5344CB8AC3E}">
        <p14:creationId xmlns:p14="http://schemas.microsoft.com/office/powerpoint/2010/main" val="3964689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FC29DB-052D-4160-86ED-C3A8CEF0D0B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BBA1C5F-F34B-49CE-BCAE-51AA9147C6BC}"/>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FE7CFE0C-5378-429F-B41B-9E69910AA403}"/>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15707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CB86B5-560F-44AE-87B0-6E7813AAB1D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322CF79-36AA-4544-908F-39F0CAD4B462}"/>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AE048D69-5AF3-4A44-AA43-FAE1E717CD3B}"/>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572028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33A022-4B47-4D78-97BE-0A20012EA50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6FCB121-56D0-499C-80B7-4D7A7B071DE4}"/>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7E51D45A-E2A7-433B-9713-757FAA265395}"/>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53945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5442C8-86B2-49D4-AC52-2D6EA75970B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416B29A-173F-4AA4-825D-61BB6ED644FB}"/>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A85DC462-A0D4-4DF9-848C-17D481E37C93}"/>
              </a:ext>
            </a:extLst>
          </p:cNvPr>
          <p:cNvPicPr>
            <a:picLocks noChangeAspect="1"/>
          </p:cNvPicPr>
          <p:nvPr/>
        </p:nvPicPr>
        <p:blipFill>
          <a:blip r:embed="rId2" cstate="print"/>
          <a:stretch>
            <a:fillRect/>
          </a:stretch>
        </p:blipFill>
        <p:spPr>
          <a:xfrm>
            <a:off x="0" y="0"/>
            <a:ext cx="12192000" cy="6965032"/>
          </a:xfrm>
          <a:prstGeom prst="rect">
            <a:avLst/>
          </a:prstGeom>
        </p:spPr>
      </p:pic>
    </p:spTree>
    <p:extLst>
      <p:ext uri="{BB962C8B-B14F-4D97-AF65-F5344CB8AC3E}">
        <p14:creationId xmlns:p14="http://schemas.microsoft.com/office/powerpoint/2010/main" val="4127845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A1A1CD-094A-4837-8702-4830B4B3709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9796BE2-87A0-4334-9107-C410029DD71C}"/>
              </a:ext>
            </a:extLst>
          </p:cNvPr>
          <p:cNvSpPr>
            <a:spLocks noGrp="1"/>
          </p:cNvSpPr>
          <p:nvPr>
            <p:ph idx="1"/>
          </p:nvPr>
        </p:nvSpPr>
        <p:spPr/>
        <p:txBody>
          <a:bodyPr/>
          <a:lstStyle/>
          <a:p>
            <a:endParaRPr lang="ru-RU" dirty="0"/>
          </a:p>
        </p:txBody>
      </p:sp>
      <p:pic>
        <p:nvPicPr>
          <p:cNvPr id="5" name="Рисунок 4">
            <a:extLst>
              <a:ext uri="{FF2B5EF4-FFF2-40B4-BE49-F238E27FC236}">
                <a16:creationId xmlns:a16="http://schemas.microsoft.com/office/drawing/2014/main" id="{0BBF56E6-BC21-473E-9974-189D12325FF6}"/>
              </a:ext>
            </a:extLst>
          </p:cNvPr>
          <p:cNvPicPr>
            <a:picLocks noChangeAspect="1"/>
          </p:cNvPicPr>
          <p:nvPr/>
        </p:nvPicPr>
        <p:blipFill rotWithShape="1">
          <a:blip r:embed="rId2" cstate="print"/>
          <a:srcRect t="5710"/>
          <a:stretch/>
        </p:blipFill>
        <p:spPr>
          <a:xfrm>
            <a:off x="0" y="0"/>
            <a:ext cx="12112017" cy="6936858"/>
          </a:xfrm>
          <a:prstGeom prst="rect">
            <a:avLst/>
          </a:prstGeom>
        </p:spPr>
      </p:pic>
    </p:spTree>
    <p:extLst>
      <p:ext uri="{BB962C8B-B14F-4D97-AF65-F5344CB8AC3E}">
        <p14:creationId xmlns:p14="http://schemas.microsoft.com/office/powerpoint/2010/main" val="2442134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235CDB-3773-4452-B15D-8DFB26D6F79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B9FED1A-CBA8-4610-B45E-71A0786FB04F}"/>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05E36158-A4D0-4300-BF32-0527901D9C35}"/>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280590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EF27C37-4E8D-42A7-96D6-4B54B164501D}"/>
              </a:ext>
            </a:extLst>
          </p:cNvPr>
          <p:cNvSpPr>
            <a:spLocks noGrp="1"/>
          </p:cNvSpPr>
          <p:nvPr>
            <p:ph type="title"/>
          </p:nvPr>
        </p:nvSpPr>
        <p:spPr>
          <a:xfrm>
            <a:off x="1981200" y="274639"/>
            <a:ext cx="8229600" cy="490537"/>
          </a:xfrm>
        </p:spPr>
        <p:txBody>
          <a:bodyPr>
            <a:normAutofit fontScale="90000"/>
          </a:bodyPr>
          <a:lstStyle/>
          <a:p>
            <a:pPr algn="l"/>
            <a:r>
              <a:rPr lang="en-US" altLang="ru-RU" sz="3200" b="1" dirty="0">
                <a:solidFill>
                  <a:srgbClr val="FF0000"/>
                </a:solidFill>
              </a:rPr>
              <a:t>Electroencephalography (EEG) </a:t>
            </a:r>
          </a:p>
        </p:txBody>
      </p:sp>
      <p:sp>
        <p:nvSpPr>
          <p:cNvPr id="72707" name="Rectangle 3">
            <a:extLst>
              <a:ext uri="{FF2B5EF4-FFF2-40B4-BE49-F238E27FC236}">
                <a16:creationId xmlns:a16="http://schemas.microsoft.com/office/drawing/2014/main" id="{14B9FDB9-2A39-4C8C-B1A2-3B6832C314D6}"/>
              </a:ext>
            </a:extLst>
          </p:cNvPr>
          <p:cNvSpPr>
            <a:spLocks noGrp="1"/>
          </p:cNvSpPr>
          <p:nvPr>
            <p:ph type="body" idx="1"/>
          </p:nvPr>
        </p:nvSpPr>
        <p:spPr>
          <a:xfrm>
            <a:off x="1847851" y="1303338"/>
            <a:ext cx="4392613" cy="2773362"/>
          </a:xfrm>
        </p:spPr>
        <p:txBody>
          <a:bodyPr>
            <a:normAutofit fontScale="92500"/>
          </a:bodyPr>
          <a:lstStyle/>
          <a:p>
            <a:pPr>
              <a:lnSpc>
                <a:spcPct val="90000"/>
              </a:lnSpc>
            </a:pPr>
            <a:r>
              <a:rPr lang="en-US" altLang="ru-RU" sz="2400" dirty="0"/>
              <a:t>Measures the brain’s electric </a:t>
            </a:r>
            <a:br>
              <a:rPr lang="en-US" altLang="ru-RU" sz="2400" dirty="0"/>
            </a:br>
            <a:r>
              <a:rPr lang="en-US" altLang="ru-RU" sz="2400" dirty="0"/>
              <a:t>activity from the scalp</a:t>
            </a:r>
          </a:p>
          <a:p>
            <a:pPr>
              <a:lnSpc>
                <a:spcPct val="90000"/>
              </a:lnSpc>
            </a:pPr>
            <a:endParaRPr lang="en-US" altLang="ru-RU" sz="2400" dirty="0"/>
          </a:p>
          <a:p>
            <a:pPr>
              <a:lnSpc>
                <a:spcPct val="90000"/>
              </a:lnSpc>
            </a:pPr>
            <a:endParaRPr lang="en-US" altLang="ru-RU" sz="2400" dirty="0"/>
          </a:p>
          <a:p>
            <a:pPr>
              <a:lnSpc>
                <a:spcPct val="90000"/>
              </a:lnSpc>
            </a:pPr>
            <a:r>
              <a:rPr lang="en-US" altLang="ru-RU" sz="2400" dirty="0"/>
              <a:t>Measured signal results from </a:t>
            </a:r>
            <a:br>
              <a:rPr lang="en-US" altLang="ru-RU" sz="2400" dirty="0"/>
            </a:br>
            <a:r>
              <a:rPr lang="en-US" altLang="ru-RU" sz="2400" dirty="0"/>
              <a:t>the activity of billions of neurons</a:t>
            </a:r>
            <a:br>
              <a:rPr lang="en-US" altLang="ru-RU" sz="2400" dirty="0"/>
            </a:br>
            <a:endParaRPr lang="en-US" altLang="ru-RU" sz="2400" dirty="0"/>
          </a:p>
        </p:txBody>
      </p:sp>
      <p:pic>
        <p:nvPicPr>
          <p:cNvPr id="72708" name="Picture 4">
            <a:extLst>
              <a:ext uri="{FF2B5EF4-FFF2-40B4-BE49-F238E27FC236}">
                <a16:creationId xmlns:a16="http://schemas.microsoft.com/office/drawing/2014/main" id="{EEFD8194-BA98-4034-820D-FD87BC7A9D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4409" y="900106"/>
            <a:ext cx="5049327" cy="527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prstDash val="dash"/>
                <a:miter lim="800000"/>
                <a:headEnd/>
                <a:tailEnd/>
              </a14:hiddenLine>
            </a:ext>
          </a:extLst>
        </p:spPr>
      </p:pic>
      <p:grpSp>
        <p:nvGrpSpPr>
          <p:cNvPr id="2" name="Group 11">
            <a:extLst>
              <a:ext uri="{FF2B5EF4-FFF2-40B4-BE49-F238E27FC236}">
                <a16:creationId xmlns:a16="http://schemas.microsoft.com/office/drawing/2014/main" id="{B9A58E92-3E1A-4A98-AFC2-A0ECD0A70D6A}"/>
              </a:ext>
            </a:extLst>
          </p:cNvPr>
          <p:cNvGrpSpPr>
            <a:grpSpLocks/>
          </p:cNvGrpSpPr>
          <p:nvPr/>
        </p:nvGrpSpPr>
        <p:grpSpPr bwMode="auto">
          <a:xfrm>
            <a:off x="1754189" y="4868863"/>
            <a:ext cx="4130675" cy="1808162"/>
            <a:chOff x="0" y="3181"/>
            <a:chExt cx="2602" cy="1139"/>
          </a:xfrm>
        </p:grpSpPr>
        <p:pic>
          <p:nvPicPr>
            <p:cNvPr id="72710" name="Picture 9">
              <a:extLst>
                <a:ext uri="{FF2B5EF4-FFF2-40B4-BE49-F238E27FC236}">
                  <a16:creationId xmlns:a16="http://schemas.microsoft.com/office/drawing/2014/main" id="{C94BAE3D-BC4E-4525-B82B-6CDFB73E49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83"/>
              <a:ext cx="1421"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prstDash val="dash"/>
                  <a:miter lim="800000"/>
                  <a:headEnd/>
                  <a:tailEnd/>
                </a14:hiddenLine>
              </a:ext>
            </a:extLst>
          </p:spPr>
        </p:pic>
        <p:pic>
          <p:nvPicPr>
            <p:cNvPr id="72711" name="Picture 10">
              <a:extLst>
                <a:ext uri="{FF2B5EF4-FFF2-40B4-BE49-F238E27FC236}">
                  <a16:creationId xmlns:a16="http://schemas.microsoft.com/office/drawing/2014/main" id="{E05C1745-C5FC-4C39-96A0-CD468D227E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4" y="3181"/>
              <a:ext cx="1188"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prstDash val="dash"/>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1CC8AA-4091-4FFD-A848-3148753A07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B3AC099-0909-41FF-8B0D-1A7F29B4E91D}"/>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49B2F326-9523-43BE-8D2B-E901BC780FFE}"/>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40685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0"/>
            <a:ext cx="8229600" cy="1143000"/>
          </a:xfrm>
        </p:spPr>
        <p:txBody>
          <a:bodyPr/>
          <a:lstStyle/>
          <a:p>
            <a:r>
              <a:rPr lang="en-US" dirty="0">
                <a:highlight>
                  <a:srgbClr val="FF0000"/>
                </a:highlight>
              </a:rPr>
              <a:t>Identify the Numbered Structures</a:t>
            </a:r>
          </a:p>
        </p:txBody>
      </p:sp>
      <p:pic>
        <p:nvPicPr>
          <p:cNvPr id="7" name="Picture 6"/>
          <p:cNvPicPr>
            <a:picLocks noChangeAspect="1"/>
          </p:cNvPicPr>
          <p:nvPr/>
        </p:nvPicPr>
        <p:blipFill>
          <a:blip r:embed="rId3"/>
          <a:srcRect t="4061" r="16484" b="7960"/>
          <a:stretch>
            <a:fillRect/>
          </a:stretch>
        </p:blipFill>
        <p:spPr>
          <a:xfrm>
            <a:off x="2438400" y="990601"/>
            <a:ext cx="6400800" cy="547436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ADC93-0F5E-4198-ACBD-EDB9B8C1523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C286765-255E-4513-B585-8215C2060215}"/>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234950C3-545F-4BA1-896E-58645EAD77EC}"/>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631071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651C12-0D53-4A9D-9E6E-55232819026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848AE75-C67E-4424-B733-E1B7C85A40D7}"/>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628F308E-C29C-4B21-873D-F4B74751D775}"/>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214090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DE0CC2-3F32-4BC3-9164-95A95D8286F1}"/>
              </a:ext>
            </a:extLst>
          </p:cNvPr>
          <p:cNvSpPr>
            <a:spLocks noGrp="1"/>
          </p:cNvSpPr>
          <p:nvPr>
            <p:ph type="title"/>
          </p:nvPr>
        </p:nvSpPr>
        <p:spPr/>
        <p:txBody>
          <a:bodyPr/>
          <a:lstStyle/>
          <a:p>
            <a:endParaRPr lang="ru-RU"/>
          </a:p>
        </p:txBody>
      </p:sp>
      <p:pic>
        <p:nvPicPr>
          <p:cNvPr id="7" name="Объект 6">
            <a:extLst>
              <a:ext uri="{FF2B5EF4-FFF2-40B4-BE49-F238E27FC236}">
                <a16:creationId xmlns:a16="http://schemas.microsoft.com/office/drawing/2014/main" id="{6D29243E-70CD-4F4F-BBB9-DA74ADA56D9C}"/>
              </a:ext>
            </a:extLst>
          </p:cNvPr>
          <p:cNvPicPr>
            <a:picLocks noGrp="1" noChangeAspect="1"/>
          </p:cNvPicPr>
          <p:nvPr>
            <p:ph idx="1"/>
          </p:nvPr>
        </p:nvPicPr>
        <p:blipFill rotWithShape="1">
          <a:blip r:embed="rId2" cstate="print"/>
          <a:srcRect t="28307"/>
          <a:stretch/>
        </p:blipFill>
        <p:spPr>
          <a:xfrm>
            <a:off x="1722782" y="3578088"/>
            <a:ext cx="8150087" cy="3121478"/>
          </a:xfrm>
        </p:spPr>
      </p:pic>
      <p:pic>
        <p:nvPicPr>
          <p:cNvPr id="5" name="Рисунок 4">
            <a:extLst>
              <a:ext uri="{FF2B5EF4-FFF2-40B4-BE49-F238E27FC236}">
                <a16:creationId xmlns:a16="http://schemas.microsoft.com/office/drawing/2014/main" id="{A2EA99F4-BA43-40D0-82E8-670A386E07F2}"/>
              </a:ext>
            </a:extLst>
          </p:cNvPr>
          <p:cNvPicPr>
            <a:picLocks noChangeAspect="1"/>
          </p:cNvPicPr>
          <p:nvPr/>
        </p:nvPicPr>
        <p:blipFill rotWithShape="1">
          <a:blip r:embed="rId3" cstate="print"/>
          <a:srcRect b="24379"/>
          <a:stretch/>
        </p:blipFill>
        <p:spPr>
          <a:xfrm>
            <a:off x="1630017" y="0"/>
            <a:ext cx="8150087" cy="3697357"/>
          </a:xfrm>
          <a:prstGeom prst="rect">
            <a:avLst/>
          </a:prstGeom>
        </p:spPr>
      </p:pic>
    </p:spTree>
    <p:extLst>
      <p:ext uri="{BB962C8B-B14F-4D97-AF65-F5344CB8AC3E}">
        <p14:creationId xmlns:p14="http://schemas.microsoft.com/office/powerpoint/2010/main" val="986545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4717BD-9863-4F8A-A92A-DA7088D2F6A0}"/>
              </a:ext>
            </a:extLst>
          </p:cNvPr>
          <p:cNvSpPr>
            <a:spLocks noGrp="1"/>
          </p:cNvSpPr>
          <p:nvPr>
            <p:ph type="title"/>
          </p:nvPr>
        </p:nvSpPr>
        <p:spPr/>
        <p:txBody>
          <a:bodyPr/>
          <a:lstStyle/>
          <a:p>
            <a:endParaRPr lang="ru-RU"/>
          </a:p>
        </p:txBody>
      </p:sp>
      <p:pic>
        <p:nvPicPr>
          <p:cNvPr id="5" name="Рисунок 4">
            <a:extLst>
              <a:ext uri="{FF2B5EF4-FFF2-40B4-BE49-F238E27FC236}">
                <a16:creationId xmlns:a16="http://schemas.microsoft.com/office/drawing/2014/main" id="{C139CD5D-A40C-4048-82D3-11812CB80019}"/>
              </a:ext>
            </a:extLst>
          </p:cNvPr>
          <p:cNvPicPr>
            <a:picLocks noChangeAspect="1"/>
          </p:cNvPicPr>
          <p:nvPr/>
        </p:nvPicPr>
        <p:blipFill>
          <a:blip r:embed="rId2" cstate="print"/>
          <a:stretch>
            <a:fillRect/>
          </a:stretch>
        </p:blipFill>
        <p:spPr>
          <a:xfrm>
            <a:off x="0" y="0"/>
            <a:ext cx="6106377" cy="2879678"/>
          </a:xfrm>
          <a:prstGeom prst="rect">
            <a:avLst/>
          </a:prstGeom>
        </p:spPr>
      </p:pic>
      <p:pic>
        <p:nvPicPr>
          <p:cNvPr id="7" name="Рисунок 6">
            <a:extLst>
              <a:ext uri="{FF2B5EF4-FFF2-40B4-BE49-F238E27FC236}">
                <a16:creationId xmlns:a16="http://schemas.microsoft.com/office/drawing/2014/main" id="{5A2BD2C8-018A-4292-BC5D-92A647A25902}"/>
              </a:ext>
            </a:extLst>
          </p:cNvPr>
          <p:cNvPicPr>
            <a:picLocks noChangeAspect="1"/>
          </p:cNvPicPr>
          <p:nvPr/>
        </p:nvPicPr>
        <p:blipFill>
          <a:blip r:embed="rId3" cstate="print"/>
          <a:stretch>
            <a:fillRect/>
          </a:stretch>
        </p:blipFill>
        <p:spPr>
          <a:xfrm>
            <a:off x="0" y="2851584"/>
            <a:ext cx="6811326" cy="3968398"/>
          </a:xfrm>
          <a:prstGeom prst="rect">
            <a:avLst/>
          </a:prstGeom>
        </p:spPr>
      </p:pic>
      <p:pic>
        <p:nvPicPr>
          <p:cNvPr id="9" name="Рисунок 8">
            <a:extLst>
              <a:ext uri="{FF2B5EF4-FFF2-40B4-BE49-F238E27FC236}">
                <a16:creationId xmlns:a16="http://schemas.microsoft.com/office/drawing/2014/main" id="{42C58D9C-2EE8-46F4-B543-55430A7BEFE4}"/>
              </a:ext>
            </a:extLst>
          </p:cNvPr>
          <p:cNvPicPr>
            <a:picLocks noChangeAspect="1"/>
          </p:cNvPicPr>
          <p:nvPr/>
        </p:nvPicPr>
        <p:blipFill>
          <a:blip r:embed="rId4" cstate="print"/>
          <a:stretch>
            <a:fillRect/>
          </a:stretch>
        </p:blipFill>
        <p:spPr>
          <a:xfrm>
            <a:off x="6096000" y="38018"/>
            <a:ext cx="6106377" cy="3642195"/>
          </a:xfrm>
          <a:prstGeom prst="rect">
            <a:avLst/>
          </a:prstGeom>
        </p:spPr>
      </p:pic>
      <p:pic>
        <p:nvPicPr>
          <p:cNvPr id="11" name="Рисунок 10">
            <a:extLst>
              <a:ext uri="{FF2B5EF4-FFF2-40B4-BE49-F238E27FC236}">
                <a16:creationId xmlns:a16="http://schemas.microsoft.com/office/drawing/2014/main" id="{CC24A232-CDAD-48C7-9293-20FD5097A77F}"/>
              </a:ext>
            </a:extLst>
          </p:cNvPr>
          <p:cNvPicPr>
            <a:picLocks noChangeAspect="1"/>
          </p:cNvPicPr>
          <p:nvPr/>
        </p:nvPicPr>
        <p:blipFill>
          <a:blip r:embed="rId5" cstate="print"/>
          <a:stretch>
            <a:fillRect/>
          </a:stretch>
        </p:blipFill>
        <p:spPr>
          <a:xfrm>
            <a:off x="6811326" y="3652119"/>
            <a:ext cx="5380674" cy="3167863"/>
          </a:xfrm>
          <a:prstGeom prst="rect">
            <a:avLst/>
          </a:prstGeom>
        </p:spPr>
      </p:pic>
    </p:spTree>
    <p:extLst>
      <p:ext uri="{BB962C8B-B14F-4D97-AF65-F5344CB8AC3E}">
        <p14:creationId xmlns:p14="http://schemas.microsoft.com/office/powerpoint/2010/main" val="4092390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2CC8C4-396B-41A7-BBAE-316427FE880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E2EDCF8-D592-4964-B451-26F707959654}"/>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BB39C30B-27A5-4FB3-BB95-C87D4F86F238}"/>
              </a:ext>
            </a:extLst>
          </p:cNvPr>
          <p:cNvPicPr>
            <a:picLocks noChangeAspect="1"/>
          </p:cNvPicPr>
          <p:nvPr/>
        </p:nvPicPr>
        <p:blipFill>
          <a:blip r:embed="rId2" cstate="print"/>
          <a:stretch>
            <a:fillRect/>
          </a:stretch>
        </p:blipFill>
        <p:spPr>
          <a:xfrm>
            <a:off x="511720" y="365125"/>
            <a:ext cx="11168559" cy="6546851"/>
          </a:xfrm>
          <a:prstGeom prst="rect">
            <a:avLst/>
          </a:prstGeom>
        </p:spPr>
      </p:pic>
    </p:spTree>
    <p:extLst>
      <p:ext uri="{BB962C8B-B14F-4D97-AF65-F5344CB8AC3E}">
        <p14:creationId xmlns:p14="http://schemas.microsoft.com/office/powerpoint/2010/main" val="494451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243AC-0C47-4256-8BD4-94CD82CBE70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8AFBF59-3C15-426B-8A71-F812DD2A0099}"/>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1E5EC1F8-40E1-453D-8429-2BC6455B71A0}"/>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74405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CCF4DA-907B-4D0D-9863-E94B9E0F170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BE14D0F-7ECA-45D9-8C32-070FD3B122FA}"/>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A8313A34-5168-426E-B901-40B78F10F50A}"/>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510607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8FF811-50A3-4E6A-99A3-73D3D478F58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8141785-CB20-4D66-897D-0F099162D30A}"/>
              </a:ext>
            </a:extLst>
          </p:cNvPr>
          <p:cNvSpPr>
            <a:spLocks noGrp="1"/>
          </p:cNvSpPr>
          <p:nvPr>
            <p:ph idx="1"/>
          </p:nvPr>
        </p:nvSpPr>
        <p:spPr>
          <a:xfrm>
            <a:off x="838200" y="1897062"/>
            <a:ext cx="10515600" cy="4351338"/>
          </a:xfrm>
        </p:spPr>
        <p:txBody>
          <a:bodyPr/>
          <a:lstStyle/>
          <a:p>
            <a:endParaRPr lang="ru-RU"/>
          </a:p>
        </p:txBody>
      </p:sp>
      <p:pic>
        <p:nvPicPr>
          <p:cNvPr id="4" name="Рисунок 3">
            <a:extLst>
              <a:ext uri="{FF2B5EF4-FFF2-40B4-BE49-F238E27FC236}">
                <a16:creationId xmlns:a16="http://schemas.microsoft.com/office/drawing/2014/main" id="{CE29DA78-468D-443D-80BC-2509DFE565E9}"/>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615853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0C5EB3-0634-49EE-81FB-19555015D09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B711E9F-80AB-44A7-B3FD-3603179E7211}"/>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CD046703-3AB3-4138-8612-4272826F0615}"/>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447211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a:extLst>
              <a:ext uri="{FF2B5EF4-FFF2-40B4-BE49-F238E27FC236}">
                <a16:creationId xmlns:a16="http://schemas.microsoft.com/office/drawing/2014/main" id="{ACDF5D58-906F-4B4A-9F8A-3D46456E7D18}"/>
              </a:ext>
            </a:extLst>
          </p:cNvPr>
          <p:cNvSpPr>
            <a:spLocks noGrp="1" noChangeArrowheads="1"/>
          </p:cNvSpPr>
          <p:nvPr>
            <p:ph type="title"/>
          </p:nvPr>
        </p:nvSpPr>
        <p:spPr>
          <a:xfrm>
            <a:off x="2494722" y="-53182"/>
            <a:ext cx="10515600" cy="1325563"/>
          </a:xfrm>
          <a:ln/>
        </p:spPr>
        <p:txBody>
          <a:bodyPr/>
          <a:lstStyle/>
          <a:p>
            <a:r>
              <a:rPr lang="en-US" altLang="ru-RU" dirty="0"/>
              <a:t>Nervous System Integration</a:t>
            </a:r>
          </a:p>
        </p:txBody>
      </p:sp>
      <p:sp>
        <p:nvSpPr>
          <p:cNvPr id="540675" name="Rectangle 3">
            <a:extLst>
              <a:ext uri="{FF2B5EF4-FFF2-40B4-BE49-F238E27FC236}">
                <a16:creationId xmlns:a16="http://schemas.microsoft.com/office/drawing/2014/main" id="{8C4A83C5-51E5-4E2F-A115-4A1C74560A30}"/>
              </a:ext>
            </a:extLst>
          </p:cNvPr>
          <p:cNvSpPr>
            <a:spLocks noGrp="1" noChangeArrowheads="1"/>
          </p:cNvSpPr>
          <p:nvPr>
            <p:ph type="body" idx="1"/>
          </p:nvPr>
        </p:nvSpPr>
        <p:spPr>
          <a:xfrm>
            <a:off x="1981200" y="1722438"/>
            <a:ext cx="8229600" cy="4525962"/>
          </a:xfrm>
        </p:spPr>
        <p:txBody>
          <a:bodyPr>
            <a:normAutofit fontScale="85000" lnSpcReduction="20000"/>
          </a:bodyPr>
          <a:lstStyle/>
          <a:p>
            <a:pPr>
              <a:lnSpc>
                <a:spcPct val="80000"/>
              </a:lnSpc>
            </a:pPr>
            <a:endParaRPr lang="en-US" altLang="ru-RU" dirty="0"/>
          </a:p>
          <a:p>
            <a:pPr>
              <a:lnSpc>
                <a:spcPct val="80000"/>
              </a:lnSpc>
            </a:pPr>
            <a:endParaRPr lang="en-US" altLang="ru-RU" dirty="0"/>
          </a:p>
          <a:p>
            <a:pPr>
              <a:lnSpc>
                <a:spcPct val="80000"/>
              </a:lnSpc>
            </a:pPr>
            <a:endParaRPr lang="en-US" altLang="ru-RU"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400" dirty="0"/>
          </a:p>
          <a:p>
            <a:pPr algn="ctr">
              <a:lnSpc>
                <a:spcPct val="80000"/>
              </a:lnSpc>
              <a:buFont typeface="Wingdings" panose="05000000000000000000" pitchFamily="2" charset="2"/>
              <a:buNone/>
            </a:pPr>
            <a:endParaRPr lang="en-US" altLang="ru-RU" dirty="0"/>
          </a:p>
          <a:p>
            <a:pPr>
              <a:lnSpc>
                <a:spcPct val="80000"/>
              </a:lnSpc>
              <a:buFont typeface="Wingdings" panose="05000000000000000000" pitchFamily="2" charset="2"/>
              <a:buNone/>
            </a:pPr>
            <a:endParaRPr lang="ru-RU" altLang="ru-RU" sz="1800" dirty="0"/>
          </a:p>
          <a:p>
            <a:pPr>
              <a:lnSpc>
                <a:spcPct val="80000"/>
              </a:lnSpc>
              <a:buFont typeface="Wingdings" panose="05000000000000000000" pitchFamily="2" charset="2"/>
              <a:buNone/>
            </a:pPr>
            <a:endParaRPr lang="ru-RU" altLang="ru-RU" sz="1800" dirty="0"/>
          </a:p>
          <a:p>
            <a:pPr>
              <a:lnSpc>
                <a:spcPct val="80000"/>
              </a:lnSpc>
              <a:buFont typeface="Wingdings" panose="05000000000000000000" pitchFamily="2" charset="2"/>
              <a:buNone/>
            </a:pPr>
            <a:endParaRPr lang="ru-RU" altLang="ru-RU" sz="1800" dirty="0"/>
          </a:p>
          <a:p>
            <a:pPr>
              <a:lnSpc>
                <a:spcPct val="80000"/>
              </a:lnSpc>
              <a:buFont typeface="Wingdings" panose="05000000000000000000" pitchFamily="2" charset="2"/>
              <a:buNone/>
            </a:pPr>
            <a:endParaRPr lang="ru-RU" altLang="ru-RU" sz="1800" dirty="0"/>
          </a:p>
          <a:p>
            <a:pPr>
              <a:lnSpc>
                <a:spcPct val="80000"/>
              </a:lnSpc>
              <a:buFont typeface="Wingdings" panose="05000000000000000000" pitchFamily="2" charset="2"/>
              <a:buNone/>
            </a:pPr>
            <a:r>
              <a:rPr lang="en-US" altLang="ru-RU" sz="1800" dirty="0"/>
              <a:t>Figure: Functional Relationships between the Nervous System and Other Systems.</a:t>
            </a:r>
          </a:p>
        </p:txBody>
      </p:sp>
      <p:pic>
        <p:nvPicPr>
          <p:cNvPr id="540676" name="Picture 4">
            <a:extLst>
              <a:ext uri="{FF2B5EF4-FFF2-40B4-BE49-F238E27FC236}">
                <a16:creationId xmlns:a16="http://schemas.microsoft.com/office/drawing/2014/main" id="{986CF5E4-3597-4738-A253-298BF77333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2980"/>
          <a:stretch>
            <a:fillRect/>
          </a:stretch>
        </p:blipFill>
        <p:spPr bwMode="auto">
          <a:xfrm>
            <a:off x="1981200" y="973917"/>
            <a:ext cx="7444270" cy="4658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7EFB983-6F1D-4EDA-A3AB-F7B9C201BEC0}"/>
              </a:ext>
            </a:extLst>
          </p:cNvPr>
          <p:cNvSpPr>
            <a:spLocks noChangeArrowheads="1"/>
          </p:cNvSpPr>
          <p:nvPr/>
        </p:nvSpPr>
        <p:spPr bwMode="auto">
          <a:xfrm>
            <a:off x="1841500" y="117475"/>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2000"/>
              </a:lnSpc>
              <a:spcBef>
                <a:spcPct val="0"/>
              </a:spcBef>
              <a:buFontTx/>
              <a:buNone/>
            </a:pPr>
            <a:r>
              <a:rPr lang="en-US" altLang="ru-RU" sz="3600" b="1" i="1">
                <a:latin typeface="Helvetica" panose="020B0604020202020204" pitchFamily="34" charset="0"/>
              </a:rPr>
              <a:t>Neurons</a:t>
            </a:r>
          </a:p>
        </p:txBody>
      </p:sp>
      <p:sp>
        <p:nvSpPr>
          <p:cNvPr id="36867" name="Line 3">
            <a:extLst>
              <a:ext uri="{FF2B5EF4-FFF2-40B4-BE49-F238E27FC236}">
                <a16:creationId xmlns:a16="http://schemas.microsoft.com/office/drawing/2014/main" id="{C0F3F121-BD11-4C08-8227-5F3FC232B929}"/>
              </a:ext>
            </a:extLst>
          </p:cNvPr>
          <p:cNvSpPr>
            <a:spLocks noChangeShapeType="1"/>
          </p:cNvSpPr>
          <p:nvPr/>
        </p:nvSpPr>
        <p:spPr bwMode="auto">
          <a:xfrm>
            <a:off x="1800226" y="781050"/>
            <a:ext cx="8582025"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36868" name="Text Box 4">
            <a:extLst>
              <a:ext uri="{FF2B5EF4-FFF2-40B4-BE49-F238E27FC236}">
                <a16:creationId xmlns:a16="http://schemas.microsoft.com/office/drawing/2014/main" id="{CB754A93-E0E0-4139-9ACB-9AA33C9FE431}"/>
              </a:ext>
            </a:extLst>
          </p:cNvPr>
          <p:cNvSpPr txBox="1">
            <a:spLocks noChangeArrowheads="1"/>
          </p:cNvSpPr>
          <p:nvPr/>
        </p:nvSpPr>
        <p:spPr bwMode="auto">
          <a:xfrm>
            <a:off x="1885950" y="1149350"/>
            <a:ext cx="8515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b="1" i="1">
              <a:latin typeface="Palatino" pitchFamily="18" charset="0"/>
            </a:endParaRPr>
          </a:p>
        </p:txBody>
      </p:sp>
      <p:sp>
        <p:nvSpPr>
          <p:cNvPr id="36869" name="Text Box 5">
            <a:extLst>
              <a:ext uri="{FF2B5EF4-FFF2-40B4-BE49-F238E27FC236}">
                <a16:creationId xmlns:a16="http://schemas.microsoft.com/office/drawing/2014/main" id="{8749D5C9-1AD2-4265-8D3E-458487320AAA}"/>
              </a:ext>
            </a:extLst>
          </p:cNvPr>
          <p:cNvSpPr txBox="1">
            <a:spLocks noChangeArrowheads="1"/>
          </p:cNvSpPr>
          <p:nvPr/>
        </p:nvSpPr>
        <p:spPr bwMode="auto">
          <a:xfrm>
            <a:off x="1981200" y="990600"/>
            <a:ext cx="822960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371600"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spcAft>
                <a:spcPct val="25000"/>
              </a:spcAft>
              <a:buFontTx/>
              <a:buChar char="•"/>
            </a:pPr>
            <a:r>
              <a:rPr lang="en-US" altLang="ru-RU" sz="3600" b="1" i="1" dirty="0">
                <a:latin typeface="Palatino" pitchFamily="18" charset="0"/>
              </a:rPr>
              <a:t>cell body</a:t>
            </a:r>
          </a:p>
          <a:p>
            <a:pPr lvl="1" eaLnBrk="1" hangingPunct="1">
              <a:spcBef>
                <a:spcPct val="0"/>
              </a:spcBef>
              <a:spcAft>
                <a:spcPct val="25000"/>
              </a:spcAft>
              <a:buFontTx/>
              <a:buChar char="•"/>
            </a:pPr>
            <a:r>
              <a:rPr lang="en-US" altLang="ru-RU" sz="3600" b="1" i="1" dirty="0">
                <a:latin typeface="Palatino" pitchFamily="18" charset="0"/>
              </a:rPr>
              <a:t>dendrites (input structure)</a:t>
            </a:r>
          </a:p>
          <a:p>
            <a:pPr lvl="2" eaLnBrk="1" hangingPunct="1">
              <a:spcBef>
                <a:spcPct val="0"/>
              </a:spcBef>
              <a:spcAft>
                <a:spcPct val="25000"/>
              </a:spcAft>
              <a:buFont typeface="Wingdings" panose="05000000000000000000" pitchFamily="2" charset="2"/>
              <a:buChar char="§"/>
            </a:pPr>
            <a:r>
              <a:rPr lang="en-US" altLang="ru-RU" b="1" i="1" dirty="0">
                <a:latin typeface="Palatino" pitchFamily="18" charset="0"/>
              </a:rPr>
              <a:t>receive inputs from other neurons</a:t>
            </a:r>
          </a:p>
          <a:p>
            <a:pPr lvl="2" eaLnBrk="1" hangingPunct="1">
              <a:spcBef>
                <a:spcPct val="0"/>
              </a:spcBef>
              <a:spcAft>
                <a:spcPct val="25000"/>
              </a:spcAft>
              <a:buFont typeface="Wingdings" panose="05000000000000000000" pitchFamily="2" charset="2"/>
              <a:buChar char="§"/>
            </a:pPr>
            <a:r>
              <a:rPr lang="en-US" altLang="ru-RU" b="1" i="1" dirty="0">
                <a:latin typeface="Palatino" pitchFamily="18" charset="0"/>
              </a:rPr>
              <a:t>perform </a:t>
            </a:r>
            <a:r>
              <a:rPr lang="en-US" altLang="ru-RU" b="1" i="1" dirty="0" err="1">
                <a:latin typeface="Palatino" pitchFamily="18" charset="0"/>
              </a:rPr>
              <a:t>spatio</a:t>
            </a:r>
            <a:r>
              <a:rPr lang="en-US" altLang="ru-RU" b="1" i="1" dirty="0">
                <a:latin typeface="Palatino" pitchFamily="18" charset="0"/>
              </a:rPr>
              <a:t>-temporal integration of inputs</a:t>
            </a:r>
          </a:p>
          <a:p>
            <a:pPr lvl="2" eaLnBrk="1" hangingPunct="1">
              <a:spcBef>
                <a:spcPct val="0"/>
              </a:spcBef>
              <a:spcAft>
                <a:spcPct val="25000"/>
              </a:spcAft>
              <a:buFont typeface="Wingdings" panose="05000000000000000000" pitchFamily="2" charset="2"/>
              <a:buChar char="§"/>
            </a:pPr>
            <a:r>
              <a:rPr lang="en-US" altLang="ru-RU" b="1" i="1" dirty="0">
                <a:latin typeface="Palatino" pitchFamily="18" charset="0"/>
              </a:rPr>
              <a:t>send them to the cell body</a:t>
            </a:r>
          </a:p>
          <a:p>
            <a:pPr lvl="1" eaLnBrk="1" hangingPunct="1">
              <a:spcBef>
                <a:spcPct val="0"/>
              </a:spcBef>
              <a:spcAft>
                <a:spcPct val="25000"/>
              </a:spcAft>
              <a:buFontTx/>
              <a:buChar char="•"/>
            </a:pPr>
            <a:r>
              <a:rPr lang="en-US" altLang="ru-RU" sz="3600" b="1" i="1" dirty="0">
                <a:latin typeface="Palatino" pitchFamily="18" charset="0"/>
              </a:rPr>
              <a:t>axon (output structure)</a:t>
            </a:r>
          </a:p>
          <a:p>
            <a:pPr lvl="2" eaLnBrk="1" hangingPunct="1">
              <a:spcBef>
                <a:spcPct val="0"/>
              </a:spcBef>
              <a:spcAft>
                <a:spcPct val="25000"/>
              </a:spcAft>
              <a:buFont typeface="Wingdings" panose="05000000000000000000" pitchFamily="2" charset="2"/>
              <a:buChar char="§"/>
            </a:pPr>
            <a:r>
              <a:rPr lang="en-US" altLang="ru-RU" sz="2800" b="1" i="1" dirty="0">
                <a:latin typeface="+mj-lt"/>
              </a:rPr>
              <a:t>a fiber that carries messages (spikes) from the cell to dendrites of other neurons</a:t>
            </a:r>
            <a:r>
              <a:rPr lang="en-US" altLang="ru-RU" sz="2800" b="1" i="1" dirty="0">
                <a:solidFill>
                  <a:srgbClr val="000000"/>
                </a:solidFill>
                <a:latin typeface="+mj-lt"/>
                <a:cs typeface="Times New Roman" panose="02020603050405020304" pitchFamily="18" charset="0"/>
              </a:rPr>
              <a:t>. </a:t>
            </a:r>
            <a:r>
              <a:rPr lang="en-US" sz="2000" i="1" dirty="0">
                <a:solidFill>
                  <a:srgbClr val="000000"/>
                </a:solidFill>
                <a:effectLst/>
                <a:latin typeface="+mj-lt"/>
                <a:ea typeface="Calibri" panose="020F0502020204030204" pitchFamily="34" charset="0"/>
                <a:cs typeface="Times New Roman" panose="02020603050405020304" pitchFamily="18" charset="0"/>
              </a:rPr>
              <a:t>When neurons receive or send messages, they transmit electrical impulses along their axons. Many axons are covered with a layered myelin sheath, which </a:t>
            </a:r>
            <a:r>
              <a:rPr lang="en-US" sz="2000" i="1" u="none" strike="noStrike" dirty="0">
                <a:solidFill>
                  <a:srgbClr val="000000"/>
                </a:solidFill>
                <a:effectLst/>
                <a:latin typeface="+mj-lt"/>
                <a:ea typeface="Calibri" panose="020F0502020204030204" pitchFamily="34" charset="0"/>
                <a:cs typeface="Times New Roman" panose="02020603050405020304" pitchFamily="18" charset="0"/>
                <a:hlinkClick r:id="rId3"/>
              </a:rPr>
              <a:t>accelerates the transmission of electrical signals along the axon</a:t>
            </a:r>
            <a:r>
              <a:rPr lang="en-US" sz="2000" i="1" dirty="0">
                <a:solidFill>
                  <a:srgbClr val="000000"/>
                </a:solidFill>
                <a:effectLst/>
                <a:latin typeface="+mj-lt"/>
                <a:ea typeface="Calibri" panose="020F0502020204030204" pitchFamily="34" charset="0"/>
                <a:cs typeface="Times New Roman" panose="02020603050405020304" pitchFamily="18" charset="0"/>
              </a:rPr>
              <a:t>. </a:t>
            </a:r>
            <a:endParaRPr lang="en-US" altLang="ru-RU" sz="2000" i="1" dirty="0">
              <a:latin typeface="+mj-lt"/>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a:extLst>
              <a:ext uri="{FF2B5EF4-FFF2-40B4-BE49-F238E27FC236}">
                <a16:creationId xmlns:a16="http://schemas.microsoft.com/office/drawing/2014/main" id="{6A2ACC23-AAA2-48B4-8BD4-F0D65E27B1FF}"/>
              </a:ext>
            </a:extLst>
          </p:cNvPr>
          <p:cNvSpPr>
            <a:spLocks noGrp="1" noChangeArrowheads="1"/>
          </p:cNvSpPr>
          <p:nvPr>
            <p:ph type="title"/>
          </p:nvPr>
        </p:nvSpPr>
        <p:spPr>
          <a:xfrm>
            <a:off x="836613" y="116681"/>
            <a:ext cx="10438112" cy="789093"/>
          </a:xfrm>
          <a:ln/>
        </p:spPr>
        <p:txBody>
          <a:bodyPr/>
          <a:lstStyle/>
          <a:p>
            <a:r>
              <a:rPr lang="en-US" altLang="ru-RU" dirty="0"/>
              <a:t>Nervous System Integration</a:t>
            </a:r>
          </a:p>
        </p:txBody>
      </p:sp>
      <p:sp>
        <p:nvSpPr>
          <p:cNvPr id="542723" name="Rectangle 3">
            <a:extLst>
              <a:ext uri="{FF2B5EF4-FFF2-40B4-BE49-F238E27FC236}">
                <a16:creationId xmlns:a16="http://schemas.microsoft.com/office/drawing/2014/main" id="{2CDCE623-BD01-4B8E-B4E1-68696C01A269}"/>
              </a:ext>
            </a:extLst>
          </p:cNvPr>
          <p:cNvSpPr>
            <a:spLocks noGrp="1" noChangeArrowheads="1"/>
          </p:cNvSpPr>
          <p:nvPr>
            <p:ph type="body" idx="1"/>
          </p:nvPr>
        </p:nvSpPr>
        <p:spPr>
          <a:xfrm>
            <a:off x="1981200" y="1722438"/>
            <a:ext cx="8229600" cy="4525962"/>
          </a:xfrm>
        </p:spPr>
        <p:txBody>
          <a:bodyPr>
            <a:normAutofit fontScale="92500" lnSpcReduction="10000"/>
          </a:bodyPr>
          <a:lstStyle/>
          <a:p>
            <a:pPr>
              <a:lnSpc>
                <a:spcPct val="80000"/>
              </a:lnSpc>
            </a:pPr>
            <a:endParaRPr lang="en-US" altLang="ru-RU" dirty="0"/>
          </a:p>
          <a:p>
            <a:pPr>
              <a:lnSpc>
                <a:spcPct val="80000"/>
              </a:lnSpc>
            </a:pPr>
            <a:endParaRPr lang="en-US" altLang="ru-RU" dirty="0"/>
          </a:p>
          <a:p>
            <a:pPr>
              <a:lnSpc>
                <a:spcPct val="80000"/>
              </a:lnSpc>
            </a:pPr>
            <a:endParaRPr lang="en-US" altLang="ru-RU"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400" dirty="0"/>
          </a:p>
          <a:p>
            <a:pPr algn="ctr">
              <a:lnSpc>
                <a:spcPct val="80000"/>
              </a:lnSpc>
              <a:buFont typeface="Wingdings" panose="05000000000000000000" pitchFamily="2" charset="2"/>
              <a:buNone/>
            </a:pPr>
            <a:endParaRPr lang="en-US" altLang="ru-RU" dirty="0"/>
          </a:p>
          <a:p>
            <a:pPr>
              <a:lnSpc>
                <a:spcPct val="80000"/>
              </a:lnSpc>
              <a:buFont typeface="Wingdings" panose="05000000000000000000" pitchFamily="2" charset="2"/>
              <a:buNone/>
            </a:pPr>
            <a:endParaRPr lang="ru-RU" altLang="ru-RU" sz="1800" dirty="0"/>
          </a:p>
          <a:p>
            <a:pPr>
              <a:lnSpc>
                <a:spcPct val="80000"/>
              </a:lnSpc>
              <a:buFont typeface="Wingdings" panose="05000000000000000000" pitchFamily="2" charset="2"/>
              <a:buNone/>
            </a:pPr>
            <a:r>
              <a:rPr lang="en-US" altLang="ru-RU" sz="1800" dirty="0"/>
              <a:t>Figure : Functional Relationships between the Nervous System and Other Systems.</a:t>
            </a:r>
          </a:p>
        </p:txBody>
      </p:sp>
      <p:pic>
        <p:nvPicPr>
          <p:cNvPr id="542724" name="Picture 4">
            <a:extLst>
              <a:ext uri="{FF2B5EF4-FFF2-40B4-BE49-F238E27FC236}">
                <a16:creationId xmlns:a16="http://schemas.microsoft.com/office/drawing/2014/main" id="{6037F540-2D7E-44FD-8CFD-937EC2BB50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2708"/>
          <a:stretch>
            <a:fillRect/>
          </a:stretch>
        </p:blipFill>
        <p:spPr bwMode="auto">
          <a:xfrm>
            <a:off x="2324520" y="830940"/>
            <a:ext cx="6120740" cy="4453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a:extLst>
              <a:ext uri="{FF2B5EF4-FFF2-40B4-BE49-F238E27FC236}">
                <a16:creationId xmlns:a16="http://schemas.microsoft.com/office/drawing/2014/main" id="{B8379505-4A43-45AE-A7BE-17079720D909}"/>
              </a:ext>
            </a:extLst>
          </p:cNvPr>
          <p:cNvSpPr>
            <a:spLocks noGrp="1" noChangeArrowheads="1"/>
          </p:cNvSpPr>
          <p:nvPr>
            <p:ph type="title"/>
          </p:nvPr>
        </p:nvSpPr>
        <p:spPr>
          <a:xfrm>
            <a:off x="836613" y="95110"/>
            <a:ext cx="10515600" cy="1325563"/>
          </a:xfrm>
          <a:ln/>
        </p:spPr>
        <p:txBody>
          <a:bodyPr/>
          <a:lstStyle/>
          <a:p>
            <a:r>
              <a:rPr lang="en-US" altLang="ru-RU" dirty="0"/>
              <a:t>Nervous System Integration</a:t>
            </a:r>
          </a:p>
        </p:txBody>
      </p:sp>
      <p:sp>
        <p:nvSpPr>
          <p:cNvPr id="544771" name="Rectangle 3">
            <a:extLst>
              <a:ext uri="{FF2B5EF4-FFF2-40B4-BE49-F238E27FC236}">
                <a16:creationId xmlns:a16="http://schemas.microsoft.com/office/drawing/2014/main" id="{3D074E3B-766F-49C8-8DA2-F650E4CBBA6D}"/>
              </a:ext>
            </a:extLst>
          </p:cNvPr>
          <p:cNvSpPr>
            <a:spLocks noGrp="1" noChangeArrowheads="1"/>
          </p:cNvSpPr>
          <p:nvPr>
            <p:ph type="body" idx="1"/>
          </p:nvPr>
        </p:nvSpPr>
        <p:spPr>
          <a:xfrm>
            <a:off x="503583" y="1722437"/>
            <a:ext cx="11476382" cy="5040453"/>
          </a:xfrm>
        </p:spPr>
        <p:txBody>
          <a:bodyPr>
            <a:normAutofit lnSpcReduction="10000"/>
          </a:bodyPr>
          <a:lstStyle/>
          <a:p>
            <a:pPr>
              <a:lnSpc>
                <a:spcPct val="80000"/>
              </a:lnSpc>
            </a:pPr>
            <a:endParaRPr lang="en-US" altLang="ru-RU" dirty="0"/>
          </a:p>
          <a:p>
            <a:pPr>
              <a:lnSpc>
                <a:spcPct val="80000"/>
              </a:lnSpc>
            </a:pPr>
            <a:endParaRPr lang="en-US" altLang="ru-RU" dirty="0"/>
          </a:p>
          <a:p>
            <a:pPr>
              <a:lnSpc>
                <a:spcPct val="80000"/>
              </a:lnSpc>
            </a:pPr>
            <a:endParaRPr lang="en-US" altLang="ru-RU"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000" dirty="0"/>
          </a:p>
          <a:p>
            <a:pPr algn="ctr">
              <a:lnSpc>
                <a:spcPct val="80000"/>
              </a:lnSpc>
              <a:buFont typeface="Wingdings" panose="05000000000000000000" pitchFamily="2" charset="2"/>
              <a:buNone/>
            </a:pPr>
            <a:endParaRPr lang="en-US" altLang="ru-RU" sz="2400" dirty="0"/>
          </a:p>
          <a:p>
            <a:pPr algn="ctr">
              <a:lnSpc>
                <a:spcPct val="80000"/>
              </a:lnSpc>
              <a:buFont typeface="Wingdings" panose="05000000000000000000" pitchFamily="2" charset="2"/>
              <a:buNone/>
            </a:pPr>
            <a:endParaRPr lang="en-US" altLang="ru-RU" dirty="0"/>
          </a:p>
          <a:p>
            <a:pPr>
              <a:lnSpc>
                <a:spcPct val="80000"/>
              </a:lnSpc>
              <a:buFont typeface="Wingdings" panose="05000000000000000000" pitchFamily="2" charset="2"/>
              <a:buNone/>
            </a:pPr>
            <a:endParaRPr lang="ru-RU" altLang="ru-RU" sz="1800" dirty="0"/>
          </a:p>
          <a:p>
            <a:pPr>
              <a:lnSpc>
                <a:spcPct val="80000"/>
              </a:lnSpc>
              <a:buFont typeface="Wingdings" panose="05000000000000000000" pitchFamily="2" charset="2"/>
              <a:buNone/>
            </a:pPr>
            <a:endParaRPr lang="ru-RU" altLang="ru-RU" sz="1800" dirty="0"/>
          </a:p>
          <a:p>
            <a:pPr>
              <a:lnSpc>
                <a:spcPct val="80000"/>
              </a:lnSpc>
              <a:buFont typeface="Wingdings" panose="05000000000000000000" pitchFamily="2" charset="2"/>
              <a:buNone/>
            </a:pPr>
            <a:r>
              <a:rPr lang="en-US" altLang="ru-RU" sz="1800" dirty="0"/>
              <a:t>Figure: Functional Relationships between the Nervous System and Other Systems.</a:t>
            </a:r>
          </a:p>
        </p:txBody>
      </p:sp>
      <p:pic>
        <p:nvPicPr>
          <p:cNvPr id="544772" name="Picture 4">
            <a:extLst>
              <a:ext uri="{FF2B5EF4-FFF2-40B4-BE49-F238E27FC236}">
                <a16:creationId xmlns:a16="http://schemas.microsoft.com/office/drawing/2014/main" id="{01E1EE48-4068-40C7-AE91-0464174449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2654"/>
          <a:stretch>
            <a:fillRect/>
          </a:stretch>
        </p:blipFill>
        <p:spPr bwMode="auto">
          <a:xfrm>
            <a:off x="2087357" y="1010376"/>
            <a:ext cx="6380782" cy="5014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a:extLst>
              <a:ext uri="{FF2B5EF4-FFF2-40B4-BE49-F238E27FC236}">
                <a16:creationId xmlns:a16="http://schemas.microsoft.com/office/drawing/2014/main" id="{387444FA-E3B1-4C2A-A275-546EB8BE5965}"/>
              </a:ext>
            </a:extLst>
          </p:cNvPr>
          <p:cNvSpPr>
            <a:spLocks noGrp="1"/>
          </p:cNvSpPr>
          <p:nvPr>
            <p:ph type="title"/>
          </p:nvPr>
        </p:nvSpPr>
        <p:spPr>
          <a:xfrm>
            <a:off x="1171196" y="1323857"/>
            <a:ext cx="10306520" cy="733204"/>
          </a:xfrm>
        </p:spPr>
        <p:txBody>
          <a:bodyPr vert="horz" lIns="91440" tIns="45720" rIns="91440" bIns="45720" rtlCol="0" anchor="ctr">
            <a:normAutofit fontScale="90000"/>
          </a:bodyPr>
          <a:lstStyle/>
          <a:p>
            <a:pPr algn="ctr"/>
            <a:r>
              <a:rPr lang="en-US" b="1" dirty="0">
                <a:solidFill>
                  <a:schemeClr val="bg1"/>
                </a:solidFill>
              </a:rPr>
              <a:t>Task 1.</a:t>
            </a:r>
            <a:r>
              <a:rPr lang="en-US" b="0" i="0" u="none" strike="noStrike" baseline="0" dirty="0">
                <a:solidFill>
                  <a:schemeClr val="bg1"/>
                </a:solidFill>
                <a:latin typeface="Times New Roman" panose="02020603050405020304" pitchFamily="18" charset="0"/>
              </a:rPr>
              <a:t> Write answers to the following questions: </a:t>
            </a:r>
            <a:br>
              <a:rPr lang="en-US" sz="3600" b="0" i="0" u="none" strike="noStrike" baseline="0" dirty="0">
                <a:solidFill>
                  <a:srgbClr val="000000"/>
                </a:solidFill>
                <a:latin typeface="Times New Roman" panose="02020603050405020304" pitchFamily="18" charset="0"/>
              </a:rPr>
            </a:br>
            <a:br>
              <a:rPr lang="en-US" sz="2800" dirty="0">
                <a:solidFill>
                  <a:srgbClr val="FFFFFF"/>
                </a:solidFill>
              </a:rPr>
            </a:br>
            <a:r>
              <a:rPr lang="en-US" sz="2800" dirty="0">
                <a:solidFill>
                  <a:srgbClr val="FFFFFF"/>
                </a:solidFill>
              </a:rPr>
              <a:t>                                                          </a:t>
            </a:r>
          </a:p>
        </p:txBody>
      </p:sp>
      <p:sp>
        <p:nvSpPr>
          <p:cNvPr id="6" name="Прямоугольник 5">
            <a:extLst>
              <a:ext uri="{FF2B5EF4-FFF2-40B4-BE49-F238E27FC236}">
                <a16:creationId xmlns:a16="http://schemas.microsoft.com/office/drawing/2014/main" id="{15E48891-3B36-4BFD-B922-C8B9697DCE24}"/>
              </a:ext>
            </a:extLst>
          </p:cNvPr>
          <p:cNvSpPr/>
          <p:nvPr/>
        </p:nvSpPr>
        <p:spPr>
          <a:xfrm>
            <a:off x="1424904" y="2494450"/>
            <a:ext cx="9455131" cy="3563159"/>
          </a:xfrm>
          <a:prstGeom prst="rect">
            <a:avLst/>
          </a:prstGeom>
        </p:spPr>
        <p:txBody>
          <a:bodyPr vert="horz" lIns="91440" tIns="45720" rIns="91440" bIns="45720" rtlCol="0">
            <a:normAutofit fontScale="92500" lnSpcReduction="10000"/>
          </a:bodyPr>
          <a:lstStyle/>
          <a:p>
            <a:pPr algn="l"/>
            <a:endParaRPr lang="ru-RU" sz="2800" b="0" i="0" u="none" strike="noStrike" baseline="0" dirty="0">
              <a:solidFill>
                <a:srgbClr val="000000"/>
              </a:solidFill>
              <a:latin typeface="Times" panose="02020603050405020304" pitchFamily="18" charset="0"/>
              <a:cs typeface="Times" panose="02020603050405020304" pitchFamily="18" charset="0"/>
            </a:endParaRPr>
          </a:p>
          <a:p>
            <a:pPr marL="514350" indent="-514350">
              <a:buFont typeface="+mj-lt"/>
              <a:buAutoNum type="arabicPeriod"/>
            </a:pPr>
            <a:r>
              <a:rPr lang="en-US" sz="3000" b="0" i="0" u="none" strike="noStrike" baseline="0" dirty="0">
                <a:solidFill>
                  <a:srgbClr val="000000"/>
                </a:solidFill>
                <a:cs typeface="Times" panose="02020603050405020304" pitchFamily="18" charset="0"/>
              </a:rPr>
              <a:t>What is the neur</a:t>
            </a:r>
            <a:r>
              <a:rPr lang="en-US" sz="3000" dirty="0">
                <a:solidFill>
                  <a:srgbClr val="000000"/>
                </a:solidFill>
                <a:cs typeface="Times" panose="02020603050405020304" pitchFamily="18" charset="0"/>
              </a:rPr>
              <a:t>on? Structure, function.</a:t>
            </a:r>
          </a:p>
          <a:p>
            <a:pPr marL="514350" indent="-514350">
              <a:buFont typeface="+mj-lt"/>
              <a:buAutoNum type="arabicPeriod"/>
            </a:pPr>
            <a:r>
              <a:rPr lang="en-US" sz="3000" dirty="0">
                <a:solidFill>
                  <a:schemeClr val="dk1"/>
                </a:solidFill>
                <a:ea typeface="Bodoni"/>
                <a:cs typeface="Times" panose="02020603050405020304" pitchFamily="18" charset="0"/>
                <a:sym typeface="Bodoni"/>
              </a:rPr>
              <a:t>How is a nerve impulse( action potential)  generated?</a:t>
            </a:r>
          </a:p>
          <a:p>
            <a:pPr marL="514350" indent="-514350">
              <a:buFont typeface="+mj-lt"/>
              <a:buAutoNum type="arabicPeriod"/>
            </a:pPr>
            <a:r>
              <a:rPr lang="en-US" sz="3000" b="0" i="0" u="none" strike="noStrike" baseline="0" dirty="0">
                <a:solidFill>
                  <a:srgbClr val="000000"/>
                </a:solidFill>
                <a:cs typeface="Times" panose="02020603050405020304" pitchFamily="18" charset="0"/>
              </a:rPr>
              <a:t>What methods used for EEG registration? </a:t>
            </a:r>
          </a:p>
          <a:p>
            <a:pPr marL="514350" indent="-514350">
              <a:buFont typeface="+mj-lt"/>
              <a:buAutoNum type="arabicPeriod"/>
            </a:pPr>
            <a:r>
              <a:rPr lang="en-US" sz="3000" b="0" i="0" u="none" strike="noStrike" baseline="0" dirty="0">
                <a:solidFill>
                  <a:srgbClr val="000000"/>
                </a:solidFill>
                <a:cs typeface="Times" panose="02020603050405020304" pitchFamily="18" charset="0"/>
              </a:rPr>
              <a:t>Historical background of EEG. </a:t>
            </a:r>
          </a:p>
          <a:p>
            <a:pPr marL="514350" indent="-514350">
              <a:buFont typeface="+mj-lt"/>
              <a:buAutoNum type="arabicPeriod"/>
            </a:pPr>
            <a:r>
              <a:rPr lang="en-US" sz="3000" dirty="0">
                <a:solidFill>
                  <a:srgbClr val="000000"/>
                </a:solidFill>
                <a:cs typeface="Times" panose="02020603050405020304" pitchFamily="18" charset="0"/>
              </a:rPr>
              <a:t>EEG components and mechanism of EEG.</a:t>
            </a:r>
            <a:endParaRPr lang="en-US" sz="3000" b="0" i="0" u="none" strike="noStrike" baseline="0" dirty="0">
              <a:solidFill>
                <a:srgbClr val="000000"/>
              </a:solidFill>
              <a:cs typeface="Times" panose="02020603050405020304" pitchFamily="18" charset="0"/>
            </a:endParaRPr>
          </a:p>
          <a:p>
            <a:pPr marL="514350" indent="-514350">
              <a:buFont typeface="+mj-lt"/>
              <a:buAutoNum type="arabicPeriod"/>
            </a:pPr>
            <a:r>
              <a:rPr lang="en-US" sz="3000" b="0" i="0" u="none" strike="noStrike" baseline="0" dirty="0">
                <a:solidFill>
                  <a:srgbClr val="000000"/>
                </a:solidFill>
                <a:cs typeface="Times" panose="02020603050405020304" pitchFamily="18" charset="0"/>
              </a:rPr>
              <a:t>Indications for the EEG. </a:t>
            </a:r>
          </a:p>
          <a:p>
            <a:pPr marL="514350" indent="-514350">
              <a:buFont typeface="+mj-lt"/>
              <a:buAutoNum type="arabicPeriod"/>
            </a:pPr>
            <a:r>
              <a:rPr lang="en-US" sz="3000" b="0" i="0" u="none" strike="noStrike" baseline="0" dirty="0">
                <a:solidFill>
                  <a:srgbClr val="000000"/>
                </a:solidFill>
                <a:cs typeface="Times" panose="02020603050405020304" pitchFamily="18" charset="0"/>
              </a:rPr>
              <a:t>Routine tests for EEG.</a:t>
            </a:r>
          </a:p>
          <a:p>
            <a:pPr marL="514350" indent="-514350">
              <a:buFont typeface="+mj-lt"/>
              <a:buAutoNum type="arabicPeriod"/>
            </a:pPr>
            <a:r>
              <a:rPr lang="en-US" sz="3000" b="0" i="0" u="none" strike="noStrike" baseline="0" dirty="0">
                <a:solidFill>
                  <a:srgbClr val="000000"/>
                </a:solidFill>
                <a:cs typeface="Times" panose="02020603050405020304" pitchFamily="18" charset="0"/>
              </a:rPr>
              <a:t> </a:t>
            </a:r>
            <a:r>
              <a:rPr lang="en-US" altLang="ru-RU" sz="3000" dirty="0"/>
              <a:t>Nervous System Integration</a:t>
            </a:r>
            <a:endParaRPr lang="en-US" sz="3000" b="0" i="0" u="none" strike="noStrike" baseline="0" dirty="0">
              <a:solidFill>
                <a:srgbClr val="000000"/>
              </a:solidFill>
              <a:cs typeface="Times" panose="02020603050405020304" pitchFamily="18" charset="0"/>
            </a:endParaRPr>
          </a:p>
          <a:p>
            <a:endParaRPr lang="en-US" sz="2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71152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a:extLst>
              <a:ext uri="{FF2B5EF4-FFF2-40B4-BE49-F238E27FC236}">
                <a16:creationId xmlns:a16="http://schemas.microsoft.com/office/drawing/2014/main" id="{387444FA-E3B1-4C2A-A275-546EB8BE5965}"/>
              </a:ext>
            </a:extLst>
          </p:cNvPr>
          <p:cNvSpPr>
            <a:spLocks noGrp="1"/>
          </p:cNvSpPr>
          <p:nvPr>
            <p:ph type="title"/>
          </p:nvPr>
        </p:nvSpPr>
        <p:spPr>
          <a:xfrm>
            <a:off x="1047280" y="1039769"/>
            <a:ext cx="10306520" cy="934254"/>
          </a:xfrm>
        </p:spPr>
        <p:txBody>
          <a:bodyPr vert="horz" lIns="91440" tIns="45720" rIns="91440" bIns="45720" rtlCol="0" anchor="ctr">
            <a:normAutofit fontScale="90000"/>
          </a:bodyPr>
          <a:lstStyle/>
          <a:p>
            <a:pPr algn="ctr"/>
            <a:r>
              <a:rPr lang="en-US" b="1" dirty="0">
                <a:solidFill>
                  <a:srgbClr val="FFFFFF"/>
                </a:solidFill>
              </a:rPr>
              <a:t>Task 2. Give detailed answers to questions </a:t>
            </a:r>
            <a:br>
              <a:rPr lang="en-US" sz="2800" dirty="0">
                <a:solidFill>
                  <a:srgbClr val="FFFFFF"/>
                </a:solidFill>
              </a:rPr>
            </a:br>
            <a:r>
              <a:rPr lang="en-US" sz="2800" dirty="0">
                <a:solidFill>
                  <a:srgbClr val="FFFFFF"/>
                </a:solidFill>
              </a:rPr>
              <a:t>                                                          </a:t>
            </a:r>
          </a:p>
        </p:txBody>
      </p:sp>
      <p:sp>
        <p:nvSpPr>
          <p:cNvPr id="6" name="Прямоугольник 5">
            <a:extLst>
              <a:ext uri="{FF2B5EF4-FFF2-40B4-BE49-F238E27FC236}">
                <a16:creationId xmlns:a16="http://schemas.microsoft.com/office/drawing/2014/main" id="{15E48891-3B36-4BFD-B922-C8B9697DCE24}"/>
              </a:ext>
            </a:extLst>
          </p:cNvPr>
          <p:cNvSpPr/>
          <p:nvPr/>
        </p:nvSpPr>
        <p:spPr>
          <a:xfrm>
            <a:off x="1272113" y="2606487"/>
            <a:ext cx="4669572" cy="3563159"/>
          </a:xfrm>
          <a:prstGeom prst="rect">
            <a:avLst/>
          </a:prstGeom>
        </p:spPr>
        <p:txBody>
          <a:bodyPr vert="horz" lIns="91440" tIns="45720" rIns="91440" bIns="45720" rtlCol="0">
            <a:normAutofit fontScale="92500" lnSpcReduction="10000"/>
          </a:bodyPr>
          <a:lstStyle/>
          <a:p>
            <a:pPr algn="just">
              <a:lnSpc>
                <a:spcPct val="90000"/>
              </a:lnSpc>
              <a:spcAft>
                <a:spcPts val="600"/>
              </a:spcAft>
            </a:pPr>
            <a:r>
              <a:rPr lang="en-US" sz="2800" dirty="0"/>
              <a:t>1. The diagram shows 5 waves that we can meet at carrying out EEG. Determine names (alpha, beta, theta, delta) of these waves for each cases and describe their frequency and amplitude characteristics. </a:t>
            </a:r>
          </a:p>
          <a:p>
            <a:pPr algn="just">
              <a:lnSpc>
                <a:spcPct val="90000"/>
              </a:lnSpc>
              <a:spcAft>
                <a:spcPts val="600"/>
              </a:spcAft>
            </a:pPr>
            <a:r>
              <a:rPr lang="en-US" sz="2800" dirty="0"/>
              <a:t>2. What is the EEG rhythm registered in the deep sleep stage? Describe it. </a:t>
            </a:r>
          </a:p>
        </p:txBody>
      </p:sp>
      <p:pic>
        <p:nvPicPr>
          <p:cNvPr id="4" name="Объект 3">
            <a:extLst>
              <a:ext uri="{FF2B5EF4-FFF2-40B4-BE49-F238E27FC236}">
                <a16:creationId xmlns:a16="http://schemas.microsoft.com/office/drawing/2014/main" id="{64F94EA6-CB47-4CDB-BF24-F3F34512ED97}"/>
              </a:ext>
            </a:extLst>
          </p:cNvPr>
          <p:cNvPicPr>
            <a:picLocks noGrp="1" noChangeAspect="1"/>
          </p:cNvPicPr>
          <p:nvPr>
            <p:ph idx="1"/>
          </p:nvPr>
        </p:nvPicPr>
        <p:blipFill rotWithShape="1">
          <a:blip r:embed="rId2" cstate="print"/>
          <a:srcRect b="2046"/>
          <a:stretch/>
        </p:blipFill>
        <p:spPr>
          <a:xfrm>
            <a:off x="6094476" y="2327700"/>
            <a:ext cx="5026848" cy="3729909"/>
          </a:xfrm>
          <a:prstGeom prst="rect">
            <a:avLst/>
          </a:prstGeom>
        </p:spPr>
      </p:pic>
    </p:spTree>
    <p:extLst>
      <p:ext uri="{BB962C8B-B14F-4D97-AF65-F5344CB8AC3E}">
        <p14:creationId xmlns:p14="http://schemas.microsoft.com/office/powerpoint/2010/main" val="1923429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a:extLst>
              <a:ext uri="{FF2B5EF4-FFF2-40B4-BE49-F238E27FC236}">
                <a16:creationId xmlns:a16="http://schemas.microsoft.com/office/drawing/2014/main" id="{387444FA-E3B1-4C2A-A275-546EB8BE5965}"/>
              </a:ext>
            </a:extLst>
          </p:cNvPr>
          <p:cNvSpPr>
            <a:spLocks noGrp="1"/>
          </p:cNvSpPr>
          <p:nvPr>
            <p:ph type="title"/>
          </p:nvPr>
        </p:nvSpPr>
        <p:spPr>
          <a:xfrm>
            <a:off x="1047280" y="1159697"/>
            <a:ext cx="10306520" cy="934254"/>
          </a:xfrm>
        </p:spPr>
        <p:txBody>
          <a:bodyPr vert="horz" lIns="91440" tIns="45720" rIns="91440" bIns="45720" rtlCol="0" anchor="ctr">
            <a:normAutofit fontScale="90000"/>
          </a:bodyPr>
          <a:lstStyle/>
          <a:p>
            <a:pPr algn="ctr"/>
            <a:r>
              <a:rPr lang="en-US" sz="5300" b="1" dirty="0">
                <a:solidFill>
                  <a:srgbClr val="FFFFFF"/>
                </a:solidFill>
              </a:rPr>
              <a:t>Task 3 Practical works</a:t>
            </a:r>
            <a:r>
              <a:rPr lang="ru-RU" sz="5300" b="1" dirty="0">
                <a:solidFill>
                  <a:srgbClr val="FFFFFF"/>
                </a:solidFill>
              </a:rPr>
              <a:t>(</a:t>
            </a:r>
            <a:r>
              <a:rPr lang="en-US" sz="5300" b="1" dirty="0">
                <a:solidFill>
                  <a:srgbClr val="FFFFFF"/>
                </a:solidFill>
              </a:rPr>
              <a:t>Next lesson)</a:t>
            </a:r>
            <a:br>
              <a:rPr lang="en-US" sz="2800" dirty="0">
                <a:solidFill>
                  <a:srgbClr val="FFFFFF"/>
                </a:solidFill>
              </a:rPr>
            </a:br>
            <a:r>
              <a:rPr lang="en-US" sz="2800" dirty="0">
                <a:solidFill>
                  <a:srgbClr val="FFFFFF"/>
                </a:solidFill>
              </a:rPr>
              <a:t>                                                          </a:t>
            </a:r>
          </a:p>
        </p:txBody>
      </p:sp>
      <p:pic>
        <p:nvPicPr>
          <p:cNvPr id="19" name="Объект 3">
            <a:extLst>
              <a:ext uri="{FF2B5EF4-FFF2-40B4-BE49-F238E27FC236}">
                <a16:creationId xmlns:a16="http://schemas.microsoft.com/office/drawing/2014/main" id="{AF8D58B2-25BD-4DED-BCB3-2D50AA49B094}"/>
              </a:ext>
            </a:extLst>
          </p:cNvPr>
          <p:cNvPicPr>
            <a:picLocks noGrp="1" noChangeAspect="1"/>
          </p:cNvPicPr>
          <p:nvPr>
            <p:ph idx="1"/>
          </p:nvPr>
        </p:nvPicPr>
        <p:blipFill rotWithShape="1">
          <a:blip r:embed="rId2" cstate="print"/>
          <a:srcRect t="5702" b="38595"/>
          <a:stretch/>
        </p:blipFill>
        <p:spPr>
          <a:xfrm>
            <a:off x="1354272" y="2264617"/>
            <a:ext cx="9155289" cy="3375815"/>
          </a:xfrm>
          <a:prstGeom prst="rect">
            <a:avLst/>
          </a:prstGeom>
        </p:spPr>
      </p:pic>
    </p:spTree>
    <p:extLst>
      <p:ext uri="{BB962C8B-B14F-4D97-AF65-F5344CB8AC3E}">
        <p14:creationId xmlns:p14="http://schemas.microsoft.com/office/powerpoint/2010/main" val="1016520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624044-F48D-4459-A869-271FCD574930}"/>
              </a:ext>
            </a:extLst>
          </p:cNvPr>
          <p:cNvSpPr>
            <a:spLocks noGrp="1"/>
          </p:cNvSpPr>
          <p:nvPr>
            <p:ph type="title"/>
          </p:nvPr>
        </p:nvSpPr>
        <p:spPr/>
        <p:txBody>
          <a:bodyPr/>
          <a:lstStyle/>
          <a:p>
            <a:r>
              <a:rPr lang="en-US" dirty="0"/>
              <a:t>G</a:t>
            </a:r>
            <a:endParaRPr lang="ru-RU" dirty="0"/>
          </a:p>
        </p:txBody>
      </p:sp>
      <p:pic>
        <p:nvPicPr>
          <p:cNvPr id="4" name="Рисунок 3">
            <a:extLst>
              <a:ext uri="{FF2B5EF4-FFF2-40B4-BE49-F238E27FC236}">
                <a16:creationId xmlns:a16="http://schemas.microsoft.com/office/drawing/2014/main" id="{34928C21-B438-4505-B251-1CAF4FAB2930}"/>
              </a:ext>
            </a:extLst>
          </p:cNvPr>
          <p:cNvPicPr>
            <a:picLocks noChangeAspect="1"/>
          </p:cNvPicPr>
          <p:nvPr/>
        </p:nvPicPr>
        <p:blipFill>
          <a:blip r:embed="rId2" cstate="print"/>
          <a:stretch>
            <a:fillRect/>
          </a:stretch>
        </p:blipFill>
        <p:spPr>
          <a:xfrm>
            <a:off x="957990" y="506141"/>
            <a:ext cx="10105122" cy="177810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85FE44-8235-44DF-B1A4-8E21AC4CB556}"/>
                  </a:ext>
                </a:extLst>
              </p:cNvPr>
              <p:cNvSpPr txBox="1"/>
              <p:nvPr/>
            </p:nvSpPr>
            <p:spPr>
              <a:xfrm>
                <a:off x="6464257" y="2532509"/>
                <a:ext cx="3084883" cy="1462901"/>
              </a:xfrm>
              <a:prstGeom prst="rect">
                <a:avLst/>
              </a:prstGeom>
              <a:noFill/>
            </p:spPr>
            <p:txBody>
              <a:bodyPr wrap="none" lIns="0" tIns="0" rIns="0" bIns="0" rtlCol="0">
                <a:spAutoFit/>
              </a:bodyPr>
              <a:lstStyle/>
              <a:p>
                <a:pPr algn="ctr"/>
                <a:r>
                  <a:rPr lang="en-US" sz="2400" b="1" dirty="0">
                    <a:latin typeface="Cambria Math" panose="02040503050406030204" pitchFamily="18" charset="0"/>
                    <a:ea typeface="Cambria Math" panose="02040503050406030204" pitchFamily="18" charset="0"/>
                  </a:rPr>
                  <a:t>Solution</a:t>
                </a:r>
              </a:p>
              <a:p>
                <a:pPr algn="ctr"/>
                <a:endParaRPr lang="en-US" sz="2400" b="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𝜌</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𝑁</m:t>
                          </m:r>
                        </m:sub>
                      </m:sSub>
                      <m:rad>
                        <m:radPr>
                          <m:degHide m:val="on"/>
                          <m:ctrlPr>
                            <a:rPr lang="en-US" sz="2400" b="0" i="1" smtClean="0">
                              <a:latin typeface="Cambria Math" panose="02040503050406030204" pitchFamily="18" charset="0"/>
                              <a:ea typeface="Cambria Math" panose="02040503050406030204" pitchFamily="18" charset="0"/>
                            </a:rPr>
                          </m:ctrlPr>
                        </m:radPr>
                        <m:deg/>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𝑘</m:t>
                              </m:r>
                            </m:sub>
                          </m:sSub>
                        </m:e>
                      </m:rad>
                    </m:oMath>
                  </m:oMathPara>
                </a14:m>
                <a:endParaRPr lang="en-US" b="0" dirty="0">
                  <a:ea typeface="Cambria Math" panose="02040503050406030204" pitchFamily="18" charset="0"/>
                </a:endParaRPr>
              </a:p>
              <a:p>
                <a:endParaRPr lang="ru-RU" dirty="0"/>
              </a:p>
            </p:txBody>
          </p:sp>
        </mc:Choice>
        <mc:Fallback xmlns="">
          <p:sp>
            <p:nvSpPr>
              <p:cNvPr id="7" name="TextBox 6">
                <a:extLst>
                  <a:ext uri="{FF2B5EF4-FFF2-40B4-BE49-F238E27FC236}">
                    <a16:creationId xmlns:a16="http://schemas.microsoft.com/office/drawing/2014/main" xmlns="" xmlns:a14="http://schemas.microsoft.com/office/drawing/2010/main" id="{E385FE44-8235-44DF-B1A4-8E21AC4CB556}"/>
                  </a:ext>
                </a:extLst>
              </p:cNvPr>
              <p:cNvSpPr txBox="1">
                <a:spLocks noRot="1" noChangeAspect="1" noMove="1" noResize="1" noEditPoints="1" noAdjustHandles="1" noChangeArrowheads="1" noChangeShapeType="1" noTextEdit="1"/>
              </p:cNvSpPr>
              <p:nvPr/>
            </p:nvSpPr>
            <p:spPr>
              <a:xfrm>
                <a:off x="6464257" y="2532509"/>
                <a:ext cx="3084883" cy="1462901"/>
              </a:xfrm>
              <a:prstGeom prst="rect">
                <a:avLst/>
              </a:prstGeom>
              <a:blipFill>
                <a:blip r:embed="rId3" cstate="print"/>
                <a:stretch>
                  <a:fillRect t="-625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Прямоугольник 7">
                <a:extLst>
                  <a:ext uri="{FF2B5EF4-FFF2-40B4-BE49-F238E27FC236}">
                    <a16:creationId xmlns:a16="http://schemas.microsoft.com/office/drawing/2014/main" id="{18A82C55-AFE2-473A-865A-A4C5F841EAAF}"/>
                  </a:ext>
                </a:extLst>
              </p:cNvPr>
              <p:cNvSpPr/>
              <p:nvPr/>
            </p:nvSpPr>
            <p:spPr>
              <a:xfrm>
                <a:off x="1127358" y="2882289"/>
                <a:ext cx="2168998" cy="19431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=1.7 </m:t>
                      </m:r>
                      <m:r>
                        <a:rPr lang="en-US" sz="2400" b="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       </m:t>
                      </m:r>
                    </m:oMath>
                  </m:oMathPara>
                </a14:m>
                <a:endParaRPr lang="en-US" sz="2400" dirty="0"/>
              </a:p>
              <a:p>
                <a14:m>
                  <m:oMath xmlns:m="http://schemas.openxmlformats.org/officeDocument/2006/math">
                    <m:r>
                      <a:rPr lang="en-US" sz="2400" b="0" i="1" smtClean="0">
                        <a:latin typeface="Cambria Math" panose="02040503050406030204" pitchFamily="18" charset="0"/>
                        <a:ea typeface="Cambria Math" panose="02040503050406030204" pitchFamily="18" charset="0"/>
                      </a:rPr>
                      <m:t>𝜌</m:t>
                    </m:r>
                  </m:oMath>
                </a14:m>
                <a:r>
                  <a:rPr lang="en-US" sz="2400" dirty="0"/>
                  <a:t>=2  Ohm*m</a:t>
                </a:r>
              </a:p>
              <a:p>
                <a:r>
                  <a:rPr lang="en-US" sz="2400" dirty="0"/>
                  <a:t>k=</a:t>
                </a:r>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5∗10</m:t>
                        </m:r>
                      </m:e>
                      <m:sup>
                        <m:r>
                          <a:rPr lang="en-US" sz="2400" b="0" i="1" smtClean="0">
                            <a:latin typeface="Cambria Math" panose="02040503050406030204" pitchFamily="18" charset="0"/>
                          </a:rPr>
                          <m:t>13</m:t>
                        </m:r>
                      </m:sup>
                    </m:sSup>
                  </m:oMath>
                </a14:m>
                <a:endParaRPr lang="en-US" sz="2400" dirty="0"/>
              </a:p>
              <a:p>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𝑁</m:t>
                        </m:r>
                      </m:sub>
                    </m:sSub>
                  </m:oMath>
                </a14:m>
                <a:r>
                  <a:rPr lang="en-US" sz="2400" dirty="0"/>
                  <a:t>=</a:t>
                </a:r>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7∗10</m:t>
                        </m:r>
                      </m:e>
                      <m:sup>
                        <m:r>
                          <a:rPr lang="en-US" sz="2400" b="0" i="1" smtClean="0">
                            <a:latin typeface="Cambria Math" panose="02040503050406030204" pitchFamily="18" charset="0"/>
                          </a:rPr>
                          <m:t>−15</m:t>
                        </m:r>
                      </m:sup>
                    </m:sSup>
                  </m:oMath>
                </a14:m>
                <a:endParaRPr lang="en-US" sz="2400" dirty="0"/>
              </a:p>
              <a:p>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𝑘</m:t>
                        </m:r>
                      </m:sub>
                    </m:sSub>
                  </m:oMath>
                </a14:m>
                <a:r>
                  <a:rPr lang="en-US" sz="2400" dirty="0"/>
                  <a:t>=0.004</a:t>
                </a:r>
                <a:endParaRPr lang="ru-RU" sz="2400" dirty="0"/>
              </a:p>
            </p:txBody>
          </p:sp>
        </mc:Choice>
        <mc:Fallback xmlns="">
          <p:sp>
            <p:nvSpPr>
              <p:cNvPr id="8" name="Прямоугольник 7">
                <a:extLst>
                  <a:ext uri="{FF2B5EF4-FFF2-40B4-BE49-F238E27FC236}">
                    <a16:creationId xmlns:a16="http://schemas.microsoft.com/office/drawing/2014/main" xmlns="" xmlns:a14="http://schemas.microsoft.com/office/drawing/2010/main" id="{18A82C55-AFE2-473A-865A-A4C5F841EAAF}"/>
                  </a:ext>
                </a:extLst>
              </p:cNvPr>
              <p:cNvSpPr>
                <a:spLocks noRot="1" noChangeAspect="1" noMove="1" noResize="1" noEditPoints="1" noAdjustHandles="1" noChangeArrowheads="1" noChangeShapeType="1" noTextEdit="1"/>
              </p:cNvSpPr>
              <p:nvPr/>
            </p:nvSpPr>
            <p:spPr>
              <a:xfrm>
                <a:off x="1127358" y="2882289"/>
                <a:ext cx="2168998" cy="1943161"/>
              </a:xfrm>
              <a:prstGeom prst="rect">
                <a:avLst/>
              </a:prstGeom>
              <a:blipFill>
                <a:blip r:embed="rId4" cstate="print"/>
                <a:stretch>
                  <a:fillRect l="-4494" b="-6270"/>
                </a:stretch>
              </a:blipFill>
            </p:spPr>
            <p:txBody>
              <a:bodyPr/>
              <a:lstStyle/>
              <a:p>
                <a:r>
                  <a:rPr lang="ru-RU">
                    <a:noFill/>
                  </a:rPr>
                  <a:t> </a:t>
                </a:r>
              </a:p>
            </p:txBody>
          </p:sp>
        </mc:Fallback>
      </mc:AlternateContent>
      <p:sp>
        <p:nvSpPr>
          <p:cNvPr id="9" name="TextBox 8">
            <a:extLst>
              <a:ext uri="{FF2B5EF4-FFF2-40B4-BE49-F238E27FC236}">
                <a16:creationId xmlns:a16="http://schemas.microsoft.com/office/drawing/2014/main" id="{A55D9C07-4167-4565-B818-1CD917028D2D}"/>
              </a:ext>
            </a:extLst>
          </p:cNvPr>
          <p:cNvSpPr txBox="1"/>
          <p:nvPr/>
        </p:nvSpPr>
        <p:spPr>
          <a:xfrm>
            <a:off x="1127358" y="2444766"/>
            <a:ext cx="1402884" cy="461665"/>
          </a:xfrm>
          <a:prstGeom prst="rect">
            <a:avLst/>
          </a:prstGeom>
          <a:noFill/>
        </p:spPr>
        <p:txBody>
          <a:bodyPr wrap="square" rtlCol="0">
            <a:spAutoFit/>
          </a:bodyPr>
          <a:lstStyle/>
          <a:p>
            <a:r>
              <a:rPr lang="en-US" sz="2400" b="1" dirty="0"/>
              <a:t>Given:</a:t>
            </a:r>
            <a:endParaRPr lang="ru-RU" sz="2400" b="1" dirty="0"/>
          </a:p>
        </p:txBody>
      </p:sp>
      <mc:AlternateContent xmlns:mc="http://schemas.openxmlformats.org/markup-compatibility/2006" xmlns:a14="http://schemas.microsoft.com/office/drawing/2010/main">
        <mc:Choice Requires="a14">
          <p:sp>
            <p:nvSpPr>
              <p:cNvPr id="11" name="Прямоугольник 10">
                <a:extLst>
                  <a:ext uri="{FF2B5EF4-FFF2-40B4-BE49-F238E27FC236}">
                    <a16:creationId xmlns:a16="http://schemas.microsoft.com/office/drawing/2014/main" id="{1ED67FC9-F5A6-4AF5-B1B8-140DF0570F3C}"/>
                  </a:ext>
                </a:extLst>
              </p:cNvPr>
              <p:cNvSpPr/>
              <p:nvPr/>
            </p:nvSpPr>
            <p:spPr>
              <a:xfrm>
                <a:off x="1127358" y="4961832"/>
                <a:ext cx="1438214" cy="461665"/>
              </a:xfrm>
              <a:prstGeom prst="rect">
                <a:avLst/>
              </a:prstGeom>
            </p:spPr>
            <p:txBody>
              <a:bodyPr wrap="none">
                <a:spAutoFit/>
              </a:bodyPr>
              <a:lstStyle/>
              <a:p>
                <a:r>
                  <a:rPr lang="en-US" sz="2400" b="1" dirty="0">
                    <a:ea typeface="Cambria Math" panose="02040503050406030204" pitchFamily="18" charset="0"/>
                  </a:rPr>
                  <a:t>Find :</a:t>
                </a:r>
                <a14:m>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σ</m:t>
                    </m:r>
                    <m:r>
                      <a:rPr lang="en-US" sz="2400" b="0" i="0" smtClean="0">
                        <a:latin typeface="Cambria Math" panose="02040503050406030204" pitchFamily="18" charset="0"/>
                        <a:ea typeface="Cambria Math" panose="02040503050406030204" pitchFamily="18" charset="0"/>
                      </a:rPr>
                      <m:t>−?</m:t>
                    </m:r>
                  </m:oMath>
                </a14:m>
                <a:endParaRPr lang="ru-RU" sz="2400" dirty="0"/>
              </a:p>
            </p:txBody>
          </p:sp>
        </mc:Choice>
        <mc:Fallback xmlns="">
          <p:sp>
            <p:nvSpPr>
              <p:cNvPr id="11" name="Прямоугольник 10">
                <a:extLst>
                  <a:ext uri="{FF2B5EF4-FFF2-40B4-BE49-F238E27FC236}">
                    <a16:creationId xmlns:a16="http://schemas.microsoft.com/office/drawing/2014/main" xmlns="" xmlns:a14="http://schemas.microsoft.com/office/drawing/2010/main" id="{1ED67FC9-F5A6-4AF5-B1B8-140DF0570F3C}"/>
                  </a:ext>
                </a:extLst>
              </p:cNvPr>
              <p:cNvSpPr>
                <a:spLocks noRot="1" noChangeAspect="1" noMove="1" noResize="1" noEditPoints="1" noAdjustHandles="1" noChangeArrowheads="1" noChangeShapeType="1" noTextEdit="1"/>
              </p:cNvSpPr>
              <p:nvPr/>
            </p:nvSpPr>
            <p:spPr>
              <a:xfrm>
                <a:off x="1127358" y="4961832"/>
                <a:ext cx="1438214" cy="461665"/>
              </a:xfrm>
              <a:prstGeom prst="rect">
                <a:avLst/>
              </a:prstGeom>
              <a:blipFill>
                <a:blip r:embed="rId5" cstate="print"/>
                <a:stretch>
                  <a:fillRect l="-6780" t="-10526" b="-2894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1301309-130F-4653-BF24-38F45F540CD3}"/>
                  </a:ext>
                </a:extLst>
              </p:cNvPr>
              <p:cNvSpPr txBox="1"/>
              <p:nvPr/>
            </p:nvSpPr>
            <p:spPr>
              <a:xfrm>
                <a:off x="3976271" y="2444766"/>
                <a:ext cx="1927818" cy="830997"/>
              </a:xfrm>
              <a:prstGeom prst="rect">
                <a:avLst/>
              </a:prstGeom>
              <a:noFill/>
            </p:spPr>
            <p:txBody>
              <a:bodyPr wrap="square" rtlCol="0">
                <a:spAutoFit/>
              </a:bodyPr>
              <a:lstStyle/>
              <a:p>
                <a:r>
                  <a:rPr lang="en-US" sz="2400" b="1" dirty="0"/>
                  <a:t>SI system</a:t>
                </a:r>
              </a:p>
              <a:p>
                <a:r>
                  <a:rPr lang="en-US" sz="2400" dirty="0"/>
                  <a:t>1.</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7∗10</m:t>
                        </m:r>
                      </m:e>
                      <m:sup>
                        <m:r>
                          <a:rPr lang="en-US" sz="2400" i="1">
                            <a:latin typeface="Cambria Math" panose="02040503050406030204" pitchFamily="18" charset="0"/>
                          </a:rPr>
                          <m:t>−</m:t>
                        </m:r>
                        <m:r>
                          <a:rPr lang="en-US" sz="2400" b="0" i="1" smtClean="0">
                            <a:latin typeface="Cambria Math" panose="02040503050406030204" pitchFamily="18" charset="0"/>
                          </a:rPr>
                          <m:t>6</m:t>
                        </m:r>
                      </m:sup>
                    </m:sSup>
                  </m:oMath>
                </a14:m>
                <a:r>
                  <a:rPr lang="en-US" sz="2400" dirty="0"/>
                  <a:t>m</a:t>
                </a:r>
                <a:endParaRPr lang="ru-RU" sz="2400" dirty="0"/>
              </a:p>
            </p:txBody>
          </p:sp>
        </mc:Choice>
        <mc:Fallback xmlns="">
          <p:sp>
            <p:nvSpPr>
              <p:cNvPr id="12" name="TextBox 11">
                <a:extLst>
                  <a:ext uri="{FF2B5EF4-FFF2-40B4-BE49-F238E27FC236}">
                    <a16:creationId xmlns:a16="http://schemas.microsoft.com/office/drawing/2014/main" xmlns="" xmlns:a14="http://schemas.microsoft.com/office/drawing/2010/main" id="{11301309-130F-4653-BF24-38F45F540CD3}"/>
                  </a:ext>
                </a:extLst>
              </p:cNvPr>
              <p:cNvSpPr txBox="1">
                <a:spLocks noRot="1" noChangeAspect="1" noMove="1" noResize="1" noEditPoints="1" noAdjustHandles="1" noChangeArrowheads="1" noChangeShapeType="1" noTextEdit="1"/>
              </p:cNvSpPr>
              <p:nvPr/>
            </p:nvSpPr>
            <p:spPr>
              <a:xfrm>
                <a:off x="3976271" y="2444766"/>
                <a:ext cx="1927818" cy="830997"/>
              </a:xfrm>
              <a:prstGeom prst="rect">
                <a:avLst/>
              </a:prstGeom>
              <a:blipFill>
                <a:blip r:embed="rId6" cstate="print"/>
                <a:stretch>
                  <a:fillRect l="-4732" t="-5882" b="-16176"/>
                </a:stretch>
              </a:blipFill>
            </p:spPr>
            <p:txBody>
              <a:bodyPr/>
              <a:lstStyle/>
              <a:p>
                <a:r>
                  <a:rPr lang="ru-RU">
                    <a:noFill/>
                  </a:rPr>
                  <a:t> </a:t>
                </a:r>
              </a:p>
            </p:txBody>
          </p:sp>
        </mc:Fallback>
      </mc:AlternateContent>
    </p:spTree>
    <p:extLst>
      <p:ext uri="{BB962C8B-B14F-4D97-AF65-F5344CB8AC3E}">
        <p14:creationId xmlns:p14="http://schemas.microsoft.com/office/powerpoint/2010/main" val="83033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additive="base">
                                        <p:cTn id="24"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D1DB31-DF97-4642-A9EE-33E12C5E95B0}"/>
              </a:ext>
            </a:extLst>
          </p:cNvPr>
          <p:cNvSpPr>
            <a:spLocks noGrp="1"/>
          </p:cNvSpPr>
          <p:nvPr>
            <p:ph type="title"/>
          </p:nvPr>
        </p:nvSpPr>
        <p:spPr>
          <a:xfrm>
            <a:off x="3793434" y="2326447"/>
            <a:ext cx="4502427" cy="1325563"/>
          </a:xfrm>
        </p:spPr>
        <p:txBody>
          <a:bodyPr/>
          <a:lstStyle/>
          <a:p>
            <a:pPr algn="ctr"/>
            <a:r>
              <a:rPr lang="en-US" dirty="0">
                <a:highlight>
                  <a:srgbClr val="FF0000"/>
                </a:highlight>
              </a:rPr>
              <a:t>Test 14 questions</a:t>
            </a:r>
            <a:r>
              <a:rPr lang="ru-RU" sz="4400" b="1" dirty="0"/>
              <a:t> </a:t>
            </a:r>
            <a:r>
              <a:rPr lang="en-US" sz="4400" b="1" dirty="0"/>
              <a:t>    </a:t>
            </a:r>
            <a:r>
              <a:rPr lang="ru-RU" sz="4400" b="1" dirty="0"/>
              <a:t>(</a:t>
            </a:r>
            <a:r>
              <a:rPr lang="en-US" sz="4400" b="1" dirty="0"/>
              <a:t>Next lesson)</a:t>
            </a:r>
            <a:endParaRPr lang="ru-RU" dirty="0">
              <a:highlight>
                <a:srgbClr val="FF0000"/>
              </a:highlight>
            </a:endParaRPr>
          </a:p>
        </p:txBody>
      </p:sp>
    </p:spTree>
    <p:extLst>
      <p:ext uri="{BB962C8B-B14F-4D97-AF65-F5344CB8AC3E}">
        <p14:creationId xmlns:p14="http://schemas.microsoft.com/office/powerpoint/2010/main" val="3562155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images (6).jpg">
            <a:extLst>
              <a:ext uri="{FF2B5EF4-FFF2-40B4-BE49-F238E27FC236}">
                <a16:creationId xmlns:a16="http://schemas.microsoft.com/office/drawing/2014/main" id="{694D7F09-A275-4E8A-AD58-82AF70E234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4">
            <a:extLst>
              <a:ext uri="{FF2B5EF4-FFF2-40B4-BE49-F238E27FC236}">
                <a16:creationId xmlns:a16="http://schemas.microsoft.com/office/drawing/2014/main" id="{38300677-5345-4F18-A5F8-59071AB3AB8B}"/>
              </a:ext>
            </a:extLst>
          </p:cNvPr>
          <p:cNvSpPr>
            <a:spLocks noGrp="1"/>
          </p:cNvSpPr>
          <p:nvPr>
            <p:ph type="ctrTitle"/>
          </p:nvPr>
        </p:nvSpPr>
        <p:spPr/>
        <p:txBody>
          <a:bodyPr rtlCol="0">
            <a:normAutofit/>
          </a:bodyPr>
          <a:lstStyle/>
          <a:p>
            <a:pPr>
              <a:defRPr/>
            </a:pP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b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ru-RU"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a:extLst>
              <a:ext uri="{FF2B5EF4-FFF2-40B4-BE49-F238E27FC236}">
                <a16:creationId xmlns:a16="http://schemas.microsoft.com/office/drawing/2014/main" id="{3BA711F5-5E02-4E3D-A0D9-A7DB7ADF4419}"/>
              </a:ext>
            </a:extLst>
          </p:cNvPr>
          <p:cNvSpPr txBox="1">
            <a:spLocks noChangeArrowheads="1"/>
          </p:cNvSpPr>
          <p:nvPr/>
        </p:nvSpPr>
        <p:spPr bwMode="auto">
          <a:xfrm>
            <a:off x="1885950" y="1149350"/>
            <a:ext cx="8515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b="1" i="1">
              <a:latin typeface="Palatino" pitchFamily="18" charset="0"/>
            </a:endParaRPr>
          </a:p>
        </p:txBody>
      </p:sp>
      <p:pic>
        <p:nvPicPr>
          <p:cNvPr id="2050" name="Picture 2" descr="Synapses | Neurons, Words, Psychology">
            <a:extLst>
              <a:ext uri="{FF2B5EF4-FFF2-40B4-BE49-F238E27FC236}">
                <a16:creationId xmlns:a16="http://schemas.microsoft.com/office/drawing/2014/main" id="{29DB6D23-25E2-4FC3-B32E-5CAA4862E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610" y="0"/>
            <a:ext cx="8922440" cy="66988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0240023-2D72-42D0-9221-BA5DFBDCDC42}"/>
              </a:ext>
            </a:extLst>
          </p:cNvPr>
          <p:cNvSpPr>
            <a:spLocks noGrp="1" noChangeArrowheads="1"/>
          </p:cNvSpPr>
          <p:nvPr>
            <p:ph type="title" idx="4294967295"/>
          </p:nvPr>
        </p:nvSpPr>
        <p:spPr>
          <a:xfrm>
            <a:off x="1919289" y="0"/>
            <a:ext cx="7056437" cy="1143000"/>
          </a:xfrm>
        </p:spPr>
        <p:txBody>
          <a:bodyPr/>
          <a:lstStyle/>
          <a:p>
            <a:pPr eaLnBrk="1" hangingPunct="1"/>
            <a:r>
              <a:rPr lang="en-US" altLang="sk-SK" sz="4000" b="1"/>
              <a:t>C</a:t>
            </a:r>
            <a:r>
              <a:rPr lang="sk-SK" altLang="sk-SK" sz="4000" b="1"/>
              <a:t>ell membrane</a:t>
            </a:r>
            <a:r>
              <a:rPr lang="sk-SK" altLang="sk-SK" sz="2800" b="1"/>
              <a:t> - reminder</a:t>
            </a:r>
            <a:endParaRPr lang="sk-SK" altLang="sk-SK" sz="4000" b="1"/>
          </a:p>
        </p:txBody>
      </p:sp>
      <p:sp>
        <p:nvSpPr>
          <p:cNvPr id="7171" name="Rectangle 3">
            <a:extLst>
              <a:ext uri="{FF2B5EF4-FFF2-40B4-BE49-F238E27FC236}">
                <a16:creationId xmlns:a16="http://schemas.microsoft.com/office/drawing/2014/main" id="{49824621-2EFB-43E3-904C-B45333115DB5}"/>
              </a:ext>
            </a:extLst>
          </p:cNvPr>
          <p:cNvSpPr>
            <a:spLocks noGrp="1" noChangeArrowheads="1"/>
          </p:cNvSpPr>
          <p:nvPr>
            <p:ph type="body" idx="4294967295"/>
          </p:nvPr>
        </p:nvSpPr>
        <p:spPr>
          <a:xfrm>
            <a:off x="1827213" y="1123951"/>
            <a:ext cx="8445500" cy="720725"/>
          </a:xfrm>
        </p:spPr>
        <p:txBody>
          <a:bodyPr/>
          <a:lstStyle/>
          <a:p>
            <a:pPr eaLnBrk="1" hangingPunct="1"/>
            <a:r>
              <a:rPr lang="sk-SK" altLang="sk-SK" sz="2200"/>
              <a:t>double-la</a:t>
            </a:r>
            <a:r>
              <a:rPr lang="en-US" altLang="sk-SK" sz="2200"/>
              <a:t>y</a:t>
            </a:r>
            <a:r>
              <a:rPr lang="sk-SK" altLang="sk-SK" sz="2200"/>
              <a:t>er</a:t>
            </a:r>
            <a:r>
              <a:rPr lang="en-US" altLang="sk-SK" sz="2200"/>
              <a:t> of </a:t>
            </a:r>
            <a:r>
              <a:rPr lang="sk-SK" altLang="sk-SK" sz="2200"/>
              <a:t>phospholipide</a:t>
            </a:r>
            <a:r>
              <a:rPr lang="en-US" altLang="sk-SK" sz="2200"/>
              <a:t> + cholesterol + proteins</a:t>
            </a:r>
          </a:p>
        </p:txBody>
      </p:sp>
      <p:pic>
        <p:nvPicPr>
          <p:cNvPr id="7172" name="Picture 5" descr="G:\PROFESIONAL\stud\Prednaska\MP\membrane.jpg">
            <a:extLst>
              <a:ext uri="{FF2B5EF4-FFF2-40B4-BE49-F238E27FC236}">
                <a16:creationId xmlns:a16="http://schemas.microsoft.com/office/drawing/2014/main" id="{7EC4A133-DC3B-4632-803A-E5104EE45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8"/>
            <a:ext cx="91265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610314" y="2819401"/>
            <a:ext cx="5057686" cy="4038600"/>
          </a:xfrm>
          <a:prstGeom prst="rect">
            <a:avLst/>
          </a:prstGeom>
        </p:spPr>
      </p:pic>
      <p:sp>
        <p:nvSpPr>
          <p:cNvPr id="6" name="Title 5"/>
          <p:cNvSpPr>
            <a:spLocks noGrp="1"/>
          </p:cNvSpPr>
          <p:nvPr>
            <p:ph type="title"/>
          </p:nvPr>
        </p:nvSpPr>
        <p:spPr>
          <a:xfrm>
            <a:off x="1981200" y="407801"/>
            <a:ext cx="8229600" cy="1143000"/>
          </a:xfrm>
        </p:spPr>
        <p:txBody>
          <a:bodyPr/>
          <a:lstStyle/>
          <a:p>
            <a:r>
              <a:rPr lang="en-US" b="1" dirty="0">
                <a:highlight>
                  <a:srgbClr val="FF0000"/>
                </a:highlight>
              </a:rPr>
              <a:t>Describe a Resting Potential:</a:t>
            </a:r>
          </a:p>
        </p:txBody>
      </p:sp>
      <p:sp>
        <p:nvSpPr>
          <p:cNvPr id="7" name="Vertical Text Placeholder 6"/>
          <p:cNvSpPr>
            <a:spLocks noGrp="1"/>
          </p:cNvSpPr>
          <p:nvPr>
            <p:ph type="body" orient="vert" idx="1"/>
          </p:nvPr>
        </p:nvSpPr>
        <p:spPr/>
        <p:txBody>
          <a:bodyPr vert="horz"/>
          <a:lstStyle/>
          <a:p>
            <a:r>
              <a:rPr lang="en-US" dirty="0"/>
              <a:t>What is the charge inside the neuron at rest?</a:t>
            </a:r>
          </a:p>
          <a:p>
            <a:r>
              <a:rPr lang="en-US" dirty="0"/>
              <a:t>Why is the cell negative inside and positive outside? (be specific)</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E62B672-B85D-4A98-BC49-CCF08F440B3C}"/>
              </a:ext>
            </a:extLst>
          </p:cNvPr>
          <p:cNvSpPr>
            <a:spLocks noGrp="1"/>
          </p:cNvSpPr>
          <p:nvPr>
            <p:ph type="title"/>
          </p:nvPr>
        </p:nvSpPr>
        <p:spPr>
          <a:xfrm>
            <a:off x="4681331" y="101704"/>
            <a:ext cx="6755493" cy="1325563"/>
          </a:xfrm>
        </p:spPr>
        <p:txBody>
          <a:bodyPr/>
          <a:lstStyle/>
          <a:p>
            <a:r>
              <a:rPr lang="en-GB" altLang="ru-RU" b="1" dirty="0">
                <a:highlight>
                  <a:srgbClr val="FF0000"/>
                </a:highlight>
              </a:rPr>
              <a:t>Neurones</a:t>
            </a:r>
          </a:p>
        </p:txBody>
      </p:sp>
      <p:sp>
        <p:nvSpPr>
          <p:cNvPr id="43011" name="Rectangle 3">
            <a:extLst>
              <a:ext uri="{FF2B5EF4-FFF2-40B4-BE49-F238E27FC236}">
                <a16:creationId xmlns:a16="http://schemas.microsoft.com/office/drawing/2014/main" id="{AE4EC58D-8FA7-4179-AB68-39086F57AE8E}"/>
              </a:ext>
            </a:extLst>
          </p:cNvPr>
          <p:cNvSpPr>
            <a:spLocks noGrp="1"/>
          </p:cNvSpPr>
          <p:nvPr>
            <p:ph type="body" idx="1"/>
          </p:nvPr>
        </p:nvSpPr>
        <p:spPr>
          <a:xfrm>
            <a:off x="1262269" y="1325218"/>
            <a:ext cx="10412896" cy="2941982"/>
          </a:xfrm>
        </p:spPr>
        <p:txBody>
          <a:bodyPr>
            <a:noAutofit/>
          </a:bodyPr>
          <a:lstStyle/>
          <a:p>
            <a:pPr marL="0" marR="0" lvl="0" indent="0" algn="l" rtl="0">
              <a:lnSpc>
                <a:spcPct val="120000"/>
              </a:lnSpc>
              <a:spcBef>
                <a:spcPts val="0"/>
              </a:spcBef>
              <a:spcAft>
                <a:spcPts val="0"/>
              </a:spcAft>
              <a:buClr>
                <a:schemeClr val="dk1"/>
              </a:buClr>
              <a:buSzPct val="155000"/>
              <a:buNone/>
            </a:pPr>
            <a:r>
              <a:rPr lang="en-GB" altLang="ru-RU" sz="2400" b="1" dirty="0">
                <a:latin typeface="+mj-lt"/>
              </a:rPr>
              <a:t>The resting potential</a:t>
            </a:r>
            <a:r>
              <a:rPr lang="en-GB" altLang="ru-RU" sz="2400" dirty="0">
                <a:latin typeface="+mj-lt"/>
              </a:rPr>
              <a:t> of the neurone </a:t>
            </a:r>
            <a:r>
              <a:rPr lang="en-US" sz="2400" b="0" i="0" u="none" strike="noStrike" cap="none" dirty="0">
                <a:solidFill>
                  <a:schemeClr val="dk1"/>
                </a:solidFill>
                <a:latin typeface="+mj-lt"/>
                <a:ea typeface="Bodoni"/>
                <a:cs typeface="Bodoni"/>
                <a:sym typeface="Bodoni"/>
              </a:rPr>
              <a:t>Is the difference in electrical charge on the outside and inside of the plasma membrane in a resting neuron (not conducting a nerve impulse).</a:t>
            </a:r>
          </a:p>
          <a:p>
            <a:pPr>
              <a:lnSpc>
                <a:spcPct val="90000"/>
              </a:lnSpc>
            </a:pPr>
            <a:r>
              <a:rPr lang="en-GB" altLang="ru-RU" sz="2400" dirty="0">
                <a:latin typeface="+mj-lt"/>
              </a:rPr>
              <a:t>Neurones like other cells are more negatively charged inside than outside. </a:t>
            </a:r>
          </a:p>
          <a:p>
            <a:pPr eaLnBrk="1" hangingPunct="1">
              <a:lnSpc>
                <a:spcPct val="90000"/>
              </a:lnSpc>
            </a:pPr>
            <a:r>
              <a:rPr lang="en-GB" altLang="ru-RU" sz="2400" dirty="0">
                <a:latin typeface="+mj-lt"/>
              </a:rPr>
              <a:t>This results in a </a:t>
            </a:r>
            <a:r>
              <a:rPr lang="en-GB" altLang="ru-RU" sz="2400" b="1" dirty="0">
                <a:latin typeface="+mj-lt"/>
              </a:rPr>
              <a:t>membrane potential</a:t>
            </a:r>
            <a:r>
              <a:rPr lang="en-GB" altLang="ru-RU" sz="2400" dirty="0">
                <a:latin typeface="+mj-lt"/>
              </a:rPr>
              <a:t> of about – 70 </a:t>
            </a:r>
            <a:r>
              <a:rPr lang="en-GB" altLang="ru-RU" sz="2400" dirty="0" err="1">
                <a:latin typeface="+mj-lt"/>
              </a:rPr>
              <a:t>milliVolts</a:t>
            </a:r>
            <a:r>
              <a:rPr lang="en-GB" altLang="ru-RU" sz="2400" dirty="0">
                <a:latin typeface="+mj-lt"/>
              </a:rPr>
              <a:t>.</a:t>
            </a:r>
            <a:r>
              <a:rPr lang="en-US" altLang="ru-RU" sz="2400" dirty="0">
                <a:latin typeface="+mj-lt"/>
              </a:rPr>
              <a:t> The resting potential exists because </a:t>
            </a:r>
            <a:r>
              <a:rPr lang="en-US" altLang="ru-RU" sz="2400" b="1" dirty="0">
                <a:latin typeface="+mj-lt"/>
              </a:rPr>
              <a:t>ions </a:t>
            </a:r>
            <a:r>
              <a:rPr lang="en-US" altLang="ru-RU" sz="2400" dirty="0">
                <a:latin typeface="+mj-lt"/>
              </a:rPr>
              <a:t>are </a:t>
            </a:r>
            <a:r>
              <a:rPr lang="en-US" altLang="ru-RU" sz="2400" b="1" dirty="0">
                <a:latin typeface="+mj-lt"/>
              </a:rPr>
              <a:t>concentrated</a:t>
            </a:r>
            <a:r>
              <a:rPr lang="en-US" altLang="ru-RU" sz="2400" dirty="0">
                <a:latin typeface="+mj-lt"/>
              </a:rPr>
              <a:t> on different</a:t>
            </a:r>
            <a:r>
              <a:rPr lang="ru-RU" altLang="ru-RU" sz="2400" dirty="0">
                <a:latin typeface="+mj-lt"/>
              </a:rPr>
              <a:t> </a:t>
            </a:r>
            <a:r>
              <a:rPr lang="en-US" altLang="ru-RU" sz="2400" dirty="0">
                <a:latin typeface="+mj-lt"/>
              </a:rPr>
              <a:t> sides of the membrane.</a:t>
            </a:r>
          </a:p>
          <a:p>
            <a:pPr marL="819150" lvl="1"/>
            <a:r>
              <a:rPr lang="en-US" altLang="ru-RU" b="1" dirty="0">
                <a:latin typeface="+mj-lt"/>
              </a:rPr>
              <a:t>Na</a:t>
            </a:r>
            <a:r>
              <a:rPr lang="en-US" altLang="ru-RU" b="1" baseline="30000" dirty="0">
                <a:latin typeface="+mj-lt"/>
              </a:rPr>
              <a:t>+</a:t>
            </a:r>
            <a:r>
              <a:rPr lang="en-US" altLang="ru-RU" dirty="0">
                <a:latin typeface="+mj-lt"/>
              </a:rPr>
              <a:t> and </a:t>
            </a:r>
            <a:r>
              <a:rPr lang="en-US" altLang="ru-RU" b="1" dirty="0">
                <a:latin typeface="+mj-lt"/>
              </a:rPr>
              <a:t>Cl</a:t>
            </a:r>
            <a:r>
              <a:rPr lang="en-US" altLang="ru-RU" b="1" baseline="30000" dirty="0">
                <a:latin typeface="+mj-lt"/>
              </a:rPr>
              <a:t>-</a:t>
            </a:r>
            <a:r>
              <a:rPr lang="en-US" altLang="ru-RU" dirty="0">
                <a:latin typeface="+mj-lt"/>
              </a:rPr>
              <a:t> outside the cell.</a:t>
            </a:r>
          </a:p>
          <a:p>
            <a:pPr marL="819150" lvl="1"/>
            <a:r>
              <a:rPr lang="en-US" altLang="ru-RU" b="1" dirty="0">
                <a:latin typeface="+mj-lt"/>
              </a:rPr>
              <a:t>K</a:t>
            </a:r>
            <a:r>
              <a:rPr lang="en-US" altLang="ru-RU" b="1" baseline="30000" dirty="0">
                <a:latin typeface="+mj-lt"/>
              </a:rPr>
              <a:t>+</a:t>
            </a:r>
            <a:r>
              <a:rPr lang="en-US" altLang="ru-RU" dirty="0">
                <a:latin typeface="+mj-lt"/>
              </a:rPr>
              <a:t> and </a:t>
            </a:r>
            <a:r>
              <a:rPr lang="en-US" altLang="ru-RU" b="1" dirty="0">
                <a:latin typeface="+mj-lt"/>
              </a:rPr>
              <a:t>organic anions </a:t>
            </a:r>
            <a:r>
              <a:rPr lang="en-US" altLang="ru-RU" dirty="0">
                <a:latin typeface="+mj-lt"/>
              </a:rPr>
              <a:t>inside the cell. </a:t>
            </a:r>
            <a:endParaRPr lang="en-GB" altLang="ru-RU" dirty="0">
              <a:latin typeface="+mj-lt"/>
            </a:endParaRPr>
          </a:p>
          <a:p>
            <a:pPr marL="0" indent="0">
              <a:lnSpc>
                <a:spcPct val="90000"/>
              </a:lnSpc>
              <a:buNone/>
            </a:pPr>
            <a:endParaRPr lang="en-GB" altLang="ru-RU" sz="2400" dirty="0">
              <a:latin typeface="+mj-lt"/>
            </a:endParaRPr>
          </a:p>
        </p:txBody>
      </p:sp>
      <p:pic>
        <p:nvPicPr>
          <p:cNvPr id="2" name="Picture 8" descr="neuron4">
            <a:extLst>
              <a:ext uri="{FF2B5EF4-FFF2-40B4-BE49-F238E27FC236}">
                <a16:creationId xmlns:a16="http://schemas.microsoft.com/office/drawing/2014/main" id="{6654D361-38E6-44AA-9509-0C2CC0CD4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269" y="4827932"/>
            <a:ext cx="4829313" cy="167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 name="Shape 265">
            <a:extLst>
              <a:ext uri="{FF2B5EF4-FFF2-40B4-BE49-F238E27FC236}">
                <a16:creationId xmlns:a16="http://schemas.microsoft.com/office/drawing/2014/main" id="{3DE7519A-347A-40C9-8032-15BAFE03EB8D}"/>
              </a:ext>
            </a:extLst>
          </p:cNvPr>
          <p:cNvPicPr preferRelativeResize="0"/>
          <p:nvPr/>
        </p:nvPicPr>
        <p:blipFill rotWithShape="1">
          <a:blip r:embed="rId3">
            <a:alphaModFix/>
          </a:blip>
          <a:srcRect/>
          <a:stretch/>
        </p:blipFill>
        <p:spPr>
          <a:xfrm>
            <a:off x="8030817" y="601654"/>
            <a:ext cx="4161183" cy="5654692"/>
          </a:xfrm>
          <a:prstGeom prst="rect">
            <a:avLst/>
          </a:prstGeom>
          <a:noFill/>
          <a:ln>
            <a:noFill/>
          </a:ln>
        </p:spPr>
      </p:pic>
      <p:sp>
        <p:nvSpPr>
          <p:cNvPr id="257" name="Shape 257"/>
          <p:cNvSpPr txBox="1">
            <a:spLocks noGrp="1"/>
          </p:cNvSpPr>
          <p:nvPr>
            <p:ph type="title"/>
          </p:nvPr>
        </p:nvSpPr>
        <p:spPr>
          <a:xfrm>
            <a:off x="150900" y="1488229"/>
            <a:ext cx="8179593" cy="812602"/>
          </a:xfrm>
          <a:prstGeom prst="rect">
            <a:avLst/>
          </a:prstGeom>
          <a:noFill/>
          <a:ln>
            <a:noFill/>
          </a:ln>
        </p:spPr>
        <p:txBody>
          <a:bodyPr vert="horz" lIns="35719" tIns="35719" rIns="35719" bIns="35719" rtlCol="0" anchor="ctr" anchorCtr="0">
            <a:noAutofit/>
          </a:bodyPr>
          <a:lstStyle/>
          <a:p>
            <a:pPr algn="ctr">
              <a:spcBef>
                <a:spcPts val="0"/>
              </a:spcBef>
              <a:buSzPct val="25000"/>
            </a:pPr>
            <a:r>
              <a:rPr lang="en-US" sz="4500" dirty="0">
                <a:solidFill>
                  <a:schemeClr val="dk1"/>
                </a:solidFill>
                <a:latin typeface="Bodoni"/>
                <a:ea typeface="Bodoni"/>
                <a:cs typeface="Bodoni"/>
                <a:sym typeface="Bodoni"/>
              </a:rPr>
              <a:t>Why is there a difference?</a:t>
            </a:r>
          </a:p>
        </p:txBody>
      </p:sp>
      <p:sp>
        <p:nvSpPr>
          <p:cNvPr id="258" name="Shape 258"/>
          <p:cNvSpPr txBox="1">
            <a:spLocks noGrp="1"/>
          </p:cNvSpPr>
          <p:nvPr>
            <p:ph type="body" idx="1"/>
          </p:nvPr>
        </p:nvSpPr>
        <p:spPr>
          <a:xfrm>
            <a:off x="309925" y="2025616"/>
            <a:ext cx="8179593" cy="4589859"/>
          </a:xfrm>
          <a:prstGeom prst="rect">
            <a:avLst/>
          </a:prstGeom>
          <a:noFill/>
          <a:ln>
            <a:noFill/>
          </a:ln>
        </p:spPr>
        <p:txBody>
          <a:bodyPr vert="horz" lIns="35719" tIns="35719" rIns="35719" bIns="35719" rtlCol="0" anchor="ctr" anchorCtr="0">
            <a:noAutofit/>
          </a:bodyPr>
          <a:lstStyle/>
          <a:p>
            <a:pPr marL="401822" indent="-401822">
              <a:lnSpc>
                <a:spcPct val="120000"/>
              </a:lnSpc>
              <a:spcBef>
                <a:spcPts val="0"/>
              </a:spcBef>
              <a:buClr>
                <a:schemeClr val="dk1"/>
              </a:buClr>
              <a:buSzPct val="99000"/>
              <a:buFont typeface="Bodoni"/>
              <a:buAutoNum type="arabicPeriod"/>
            </a:pPr>
            <a:r>
              <a:rPr lang="en-US" sz="2531" dirty="0">
                <a:solidFill>
                  <a:schemeClr val="dk1"/>
                </a:solidFill>
                <a:latin typeface="Bodoni"/>
                <a:ea typeface="Bodoni"/>
                <a:cs typeface="Bodoni"/>
                <a:sym typeface="Bodoni"/>
              </a:rPr>
              <a:t>There is 30 times more </a:t>
            </a:r>
            <a:r>
              <a:rPr lang="en-US" sz="2531" b="1" u="sng" dirty="0">
                <a:solidFill>
                  <a:schemeClr val="dk1"/>
                </a:solidFill>
                <a:latin typeface="Bodoni"/>
                <a:ea typeface="Bodoni"/>
                <a:cs typeface="Bodoni"/>
                <a:sym typeface="Bodoni"/>
              </a:rPr>
              <a:t>K+ inside </a:t>
            </a:r>
            <a:r>
              <a:rPr lang="en-US" sz="2531" dirty="0">
                <a:solidFill>
                  <a:schemeClr val="dk1"/>
                </a:solidFill>
                <a:latin typeface="Bodoni"/>
                <a:ea typeface="Bodoni"/>
                <a:cs typeface="Bodoni"/>
                <a:sym typeface="Bodoni"/>
              </a:rPr>
              <a:t>the cell than outside and about 15 times more </a:t>
            </a:r>
            <a:r>
              <a:rPr lang="en-US" sz="2531" b="1" u="sng" dirty="0">
                <a:solidFill>
                  <a:schemeClr val="dk1"/>
                </a:solidFill>
                <a:latin typeface="Bodoni"/>
                <a:ea typeface="Bodoni"/>
                <a:cs typeface="Bodoni"/>
                <a:sym typeface="Bodoni"/>
              </a:rPr>
              <a:t>Na+ outside</a:t>
            </a:r>
            <a:r>
              <a:rPr lang="en-US" sz="2531" dirty="0">
                <a:solidFill>
                  <a:schemeClr val="dk1"/>
                </a:solidFill>
                <a:latin typeface="Bodoni"/>
                <a:ea typeface="Bodoni"/>
                <a:cs typeface="Bodoni"/>
                <a:sym typeface="Bodoni"/>
              </a:rPr>
              <a:t> than inside.</a:t>
            </a:r>
          </a:p>
          <a:p>
            <a:pPr marL="401822" indent="-401822">
              <a:lnSpc>
                <a:spcPct val="120000"/>
              </a:lnSpc>
              <a:spcBef>
                <a:spcPts val="1687"/>
              </a:spcBef>
              <a:buClr>
                <a:schemeClr val="dk1"/>
              </a:buClr>
              <a:buSzPct val="99000"/>
              <a:buFont typeface="Bodoni"/>
              <a:buAutoNum type="arabicPeriod"/>
            </a:pPr>
            <a:r>
              <a:rPr lang="en-US" sz="2531" dirty="0">
                <a:solidFill>
                  <a:schemeClr val="dk1"/>
                </a:solidFill>
                <a:latin typeface="Bodoni"/>
                <a:ea typeface="Bodoni"/>
                <a:cs typeface="Bodoni"/>
                <a:sym typeface="Bodoni"/>
              </a:rPr>
              <a:t>There are also </a:t>
            </a:r>
            <a:r>
              <a:rPr lang="en-US" sz="2531" b="1" u="sng" dirty="0">
                <a:solidFill>
                  <a:schemeClr val="dk1"/>
                </a:solidFill>
                <a:latin typeface="Bodoni"/>
                <a:ea typeface="Bodoni"/>
                <a:cs typeface="Bodoni"/>
                <a:sym typeface="Bodoni"/>
              </a:rPr>
              <a:t>large</a:t>
            </a:r>
            <a:r>
              <a:rPr lang="en-US" sz="2531" dirty="0">
                <a:solidFill>
                  <a:schemeClr val="dk1"/>
                </a:solidFill>
                <a:latin typeface="Bodoni"/>
                <a:ea typeface="Bodoni"/>
                <a:cs typeface="Bodoni"/>
                <a:sym typeface="Bodoni"/>
              </a:rPr>
              <a:t> </a:t>
            </a:r>
            <a:r>
              <a:rPr lang="en-US" sz="2531" b="1" u="sng" dirty="0">
                <a:solidFill>
                  <a:schemeClr val="dk1"/>
                </a:solidFill>
                <a:latin typeface="Bodoni"/>
                <a:ea typeface="Bodoni"/>
                <a:cs typeface="Bodoni"/>
                <a:sym typeface="Bodoni"/>
              </a:rPr>
              <a:t>negatively</a:t>
            </a:r>
            <a:r>
              <a:rPr lang="en-US" sz="2531" dirty="0">
                <a:solidFill>
                  <a:schemeClr val="dk1"/>
                </a:solidFill>
                <a:latin typeface="Bodoni"/>
                <a:ea typeface="Bodoni"/>
                <a:cs typeface="Bodoni"/>
                <a:sym typeface="Bodoni"/>
              </a:rPr>
              <a:t> charged proteins trapped inside the cell. (</a:t>
            </a:r>
            <a:r>
              <a:rPr lang="en-US" sz="2531" b="1" dirty="0">
                <a:solidFill>
                  <a:schemeClr val="dk1"/>
                </a:solidFill>
                <a:latin typeface="Bodoni"/>
                <a:ea typeface="Bodoni"/>
                <a:cs typeface="Bodoni"/>
                <a:sym typeface="Bodoni"/>
              </a:rPr>
              <a:t>This is why it is negative inside</a:t>
            </a:r>
            <a:r>
              <a:rPr lang="en-US" sz="2531" dirty="0">
                <a:solidFill>
                  <a:schemeClr val="dk1"/>
                </a:solidFill>
                <a:latin typeface="Bodoni"/>
                <a:ea typeface="Bodoni"/>
                <a:cs typeface="Bodoni"/>
                <a:sym typeface="Bodoni"/>
              </a:rPr>
              <a:t>.)</a:t>
            </a:r>
          </a:p>
        </p:txBody>
      </p:sp>
    </p:spTree>
  </p:cSld>
  <p:clrMapOvr>
    <a:masterClrMapping/>
  </p:clrMapOvr>
  <p:transition spd="slow">
    <p:cu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1043</Words>
  <Application>Microsoft Office PowerPoint</Application>
  <PresentationFormat>Широкоэкранный</PresentationFormat>
  <Paragraphs>141</Paragraphs>
  <Slides>47</Slides>
  <Notes>14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47</vt:i4>
      </vt:variant>
    </vt:vector>
  </HeadingPairs>
  <TitlesOfParts>
    <vt:vector size="58" baseType="lpstr">
      <vt:lpstr>Arial</vt:lpstr>
      <vt:lpstr>Bodoni</vt:lpstr>
      <vt:lpstr>Calibri</vt:lpstr>
      <vt:lpstr>Calibri Light</vt:lpstr>
      <vt:lpstr>Cambria Math</vt:lpstr>
      <vt:lpstr>Helvetica</vt:lpstr>
      <vt:lpstr>Palatino</vt:lpstr>
      <vt:lpstr>Times</vt:lpstr>
      <vt:lpstr>Times New Roman</vt:lpstr>
      <vt:lpstr>Wingdings</vt:lpstr>
      <vt:lpstr>Тема Office</vt:lpstr>
      <vt:lpstr>Презентация PowerPoint</vt:lpstr>
      <vt:lpstr>What is the Neuron?  Neuron- primary structural and functional unit of nervous system. Neurons, also known as nerve cells, send and receive signals from your brain.  4 – 130 μm</vt:lpstr>
      <vt:lpstr>Identify the Numbered Structures</vt:lpstr>
      <vt:lpstr>Презентация PowerPoint</vt:lpstr>
      <vt:lpstr>Презентация PowerPoint</vt:lpstr>
      <vt:lpstr>Cell membrane - reminder</vt:lpstr>
      <vt:lpstr>Describe a Resting Potential:</vt:lpstr>
      <vt:lpstr>Neurones</vt:lpstr>
      <vt:lpstr>Why is there a difference?</vt:lpstr>
      <vt:lpstr>The Nerve Impulse or Action Potential</vt:lpstr>
      <vt:lpstr>How is a nerve impulse generated?</vt:lpstr>
      <vt:lpstr>Steps in an action potential</vt:lpstr>
      <vt:lpstr>Depolarization</vt:lpstr>
      <vt:lpstr>Презентация PowerPoint</vt:lpstr>
      <vt:lpstr>Repolarization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Electroencephalography (EEG)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Nervous System Integration</vt:lpstr>
      <vt:lpstr>Nervous System Integration</vt:lpstr>
      <vt:lpstr>Nervous System Integration</vt:lpstr>
      <vt:lpstr>Task 1. Write answers to the following questions:                                                             </vt:lpstr>
      <vt:lpstr>Task 2. Give detailed answers to questions                                                            </vt:lpstr>
      <vt:lpstr>Task 3 Practical works(Next lesson)                                                           </vt:lpstr>
      <vt:lpstr>G</vt:lpstr>
      <vt:lpstr>Test 14 questions     (Next lesson)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Альбина Серикболова</dc:creator>
  <cp:lastModifiedBy>Альбина Серикболова</cp:lastModifiedBy>
  <cp:revision>17</cp:revision>
  <dcterms:created xsi:type="dcterms:W3CDTF">2020-09-13T17:54:36Z</dcterms:created>
  <dcterms:modified xsi:type="dcterms:W3CDTF">2020-09-16T03:38:49Z</dcterms:modified>
</cp:coreProperties>
</file>